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332" r:id="rId7"/>
    <p:sldId id="307" r:id="rId8"/>
    <p:sldId id="292" r:id="rId9"/>
    <p:sldId id="331" r:id="rId10"/>
    <p:sldId id="261" r:id="rId11"/>
    <p:sldId id="287" r:id="rId12"/>
    <p:sldId id="259" r:id="rId13"/>
    <p:sldId id="258" r:id="rId14"/>
    <p:sldId id="260" r:id="rId15"/>
    <p:sldId id="306" r:id="rId16"/>
    <p:sldId id="335" r:id="rId17"/>
    <p:sldId id="336" r:id="rId18"/>
    <p:sldId id="316" r:id="rId19"/>
    <p:sldId id="317" r:id="rId20"/>
    <p:sldId id="321" r:id="rId21"/>
    <p:sldId id="322" r:id="rId22"/>
    <p:sldId id="323" r:id="rId23"/>
    <p:sldId id="324" r:id="rId24"/>
    <p:sldId id="325" r:id="rId25"/>
    <p:sldId id="333" r:id="rId26"/>
    <p:sldId id="262" r:id="rId27"/>
    <p:sldId id="310" r:id="rId28"/>
    <p:sldId id="311" r:id="rId29"/>
    <p:sldId id="312" r:id="rId30"/>
    <p:sldId id="313" r:id="rId31"/>
    <p:sldId id="291" r:id="rId32"/>
    <p:sldId id="288" r:id="rId33"/>
    <p:sldId id="274" r:id="rId34"/>
    <p:sldId id="275" r:id="rId35"/>
    <p:sldId id="263" r:id="rId36"/>
    <p:sldId id="265" r:id="rId37"/>
    <p:sldId id="266" r:id="rId38"/>
    <p:sldId id="289" r:id="rId39"/>
    <p:sldId id="318" r:id="rId40"/>
    <p:sldId id="299" r:id="rId41"/>
    <p:sldId id="298" r:id="rId42"/>
    <p:sldId id="296" r:id="rId43"/>
    <p:sldId id="297" r:id="rId44"/>
    <p:sldId id="303" r:id="rId45"/>
    <p:sldId id="302" r:id="rId46"/>
    <p:sldId id="281" r:id="rId47"/>
    <p:sldId id="278" r:id="rId48"/>
    <p:sldId id="279" r:id="rId49"/>
    <p:sldId id="280" r:id="rId50"/>
    <p:sldId id="282" r:id="rId51"/>
    <p:sldId id="283" r:id="rId52"/>
    <p:sldId id="305" r:id="rId53"/>
    <p:sldId id="285" r:id="rId54"/>
    <p:sldId id="293" r:id="rId55"/>
    <p:sldId id="295" r:id="rId56"/>
    <p:sldId id="334" r:id="rId57"/>
    <p:sldId id="276" r:id="rId58"/>
    <p:sldId id="294" r:id="rId59"/>
    <p:sldId id="277" r:id="rId60"/>
    <p:sldId id="304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4AC03-6ACD-C14E-BFD2-C97129A60860}" v="26" dt="2025-08-01T10:04:13.018"/>
    <p1510:client id="{58CEB5BC-0ED6-0222-1102-358284AC5626}" v="32" dt="2025-08-01T11:09:23.894"/>
    <p1510:client id="{5A10237D-FE7C-1861-DB5F-1222C945602C}" v="182" dt="2025-07-31T07:28:10.241"/>
    <p1510:client id="{B5370473-F055-ECBD-D03F-0C69782A1138}" v="34" dt="2025-07-30T18:04:47.642"/>
    <p1510:client id="{DA525FAB-5F3E-7F14-A64E-7FD944F7775A}" v="3" dt="2025-07-31T07:45:50.1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niimh.nic.in/ebooks/ecaraka/?mod=read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niimh.nic.in/ebooks/ecaraka/?mod=read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DC66FE-07C7-4E26-9D9E-FA2114D89C5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2EF66C-3E91-400F-9721-1E3D386B522C}">
      <dgm:prSet/>
      <dgm:spPr/>
      <dgm:t>
        <a:bodyPr/>
        <a:lstStyle/>
        <a:p>
          <a:r>
            <a:rPr lang="en-US"/>
            <a:t>अन्नस्य भुक्तमात्रस्य षड्रसस्य प्रपाकतः|</a:t>
          </a:r>
        </a:p>
      </dgm:t>
    </dgm:pt>
    <dgm:pt modelId="{EBE815C3-F388-43D9-8D25-A8D7A8FEB418}" type="parTrans" cxnId="{FF31DA9D-1EF0-4B03-8EFB-896428F2A3F2}">
      <dgm:prSet/>
      <dgm:spPr/>
      <dgm:t>
        <a:bodyPr/>
        <a:lstStyle/>
        <a:p>
          <a:endParaRPr lang="en-US"/>
        </a:p>
      </dgm:t>
    </dgm:pt>
    <dgm:pt modelId="{C9BB38F3-6077-430F-8E95-56CB0CAE383B}" type="sibTrans" cxnId="{FF31DA9D-1EF0-4B03-8EFB-896428F2A3F2}">
      <dgm:prSet/>
      <dgm:spPr/>
      <dgm:t>
        <a:bodyPr/>
        <a:lstStyle/>
        <a:p>
          <a:endParaRPr lang="en-US"/>
        </a:p>
      </dgm:t>
    </dgm:pt>
    <dgm:pt modelId="{81EE65FD-177E-44EA-8020-635DA1B3B789}">
      <dgm:prSet/>
      <dgm:spPr/>
      <dgm:t>
        <a:bodyPr/>
        <a:lstStyle/>
        <a:p>
          <a:r>
            <a:rPr lang="en-US"/>
            <a:t>मधुराद्यात् कफो भावात् फेनभूत </a:t>
          </a:r>
          <a:r>
            <a:rPr lang="en-US" baseline="30000"/>
            <a:t>[</a:t>
          </a:r>
          <a:r>
            <a:rPr lang="en-US" b="1" baseline="30000">
              <a:hlinkClick xmlns:r="http://schemas.openxmlformats.org/officeDocument/2006/relationships" r:id="rId1"/>
            </a:rPr>
            <a:t>१</a:t>
          </a:r>
          <a:r>
            <a:rPr lang="en-US" baseline="30000"/>
            <a:t>]</a:t>
          </a:r>
          <a:r>
            <a:rPr lang="en-US"/>
            <a:t> उदीर्यते||९||</a:t>
          </a:r>
        </a:p>
      </dgm:t>
    </dgm:pt>
    <dgm:pt modelId="{8D6E657A-2A6B-4CBD-8E0C-0800FCC564D8}" type="parTrans" cxnId="{D785A8CC-BE33-4DBC-A0DD-A240AA2ED927}">
      <dgm:prSet/>
      <dgm:spPr/>
      <dgm:t>
        <a:bodyPr/>
        <a:lstStyle/>
        <a:p>
          <a:endParaRPr lang="en-US"/>
        </a:p>
      </dgm:t>
    </dgm:pt>
    <dgm:pt modelId="{1874CF41-565B-4DC5-AD13-DF6B7F9D855D}" type="sibTrans" cxnId="{D785A8CC-BE33-4DBC-A0DD-A240AA2ED927}">
      <dgm:prSet/>
      <dgm:spPr/>
      <dgm:t>
        <a:bodyPr/>
        <a:lstStyle/>
        <a:p>
          <a:endParaRPr lang="en-US"/>
        </a:p>
      </dgm:t>
    </dgm:pt>
    <dgm:pt modelId="{98619AD2-3BFF-4FF0-A574-64B30498F8CC}" type="pres">
      <dgm:prSet presAssocID="{8FDC66FE-07C7-4E26-9D9E-FA2114D89C55}" presName="linear" presStyleCnt="0">
        <dgm:presLayoutVars>
          <dgm:animLvl val="lvl"/>
          <dgm:resizeHandles val="exact"/>
        </dgm:presLayoutVars>
      </dgm:prSet>
      <dgm:spPr/>
    </dgm:pt>
    <dgm:pt modelId="{79920BA0-E408-41F4-91E7-0B6F1B197BA2}" type="pres">
      <dgm:prSet presAssocID="{7C2EF66C-3E91-400F-9721-1E3D386B522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0DE4ED9-03AF-46DA-B642-951E1DC79214}" type="pres">
      <dgm:prSet presAssocID="{C9BB38F3-6077-430F-8E95-56CB0CAE383B}" presName="spacer" presStyleCnt="0"/>
      <dgm:spPr/>
    </dgm:pt>
    <dgm:pt modelId="{6692BE05-9E26-4334-8548-DFA87F7A6B73}" type="pres">
      <dgm:prSet presAssocID="{81EE65FD-177E-44EA-8020-635DA1B3B78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01E3E4D-EDB4-4E03-A81C-E0BBBDCB9A6B}" type="presOf" srcId="{8FDC66FE-07C7-4E26-9D9E-FA2114D89C55}" destId="{98619AD2-3BFF-4FF0-A574-64B30498F8CC}" srcOrd="0" destOrd="0" presId="urn:microsoft.com/office/officeart/2005/8/layout/vList2"/>
    <dgm:cxn modelId="{FF31DA9D-1EF0-4B03-8EFB-896428F2A3F2}" srcId="{8FDC66FE-07C7-4E26-9D9E-FA2114D89C55}" destId="{7C2EF66C-3E91-400F-9721-1E3D386B522C}" srcOrd="0" destOrd="0" parTransId="{EBE815C3-F388-43D9-8D25-A8D7A8FEB418}" sibTransId="{C9BB38F3-6077-430F-8E95-56CB0CAE383B}"/>
    <dgm:cxn modelId="{E68F489F-CCAC-4E08-8DC1-257D82A9BB02}" type="presOf" srcId="{7C2EF66C-3E91-400F-9721-1E3D386B522C}" destId="{79920BA0-E408-41F4-91E7-0B6F1B197BA2}" srcOrd="0" destOrd="0" presId="urn:microsoft.com/office/officeart/2005/8/layout/vList2"/>
    <dgm:cxn modelId="{AF9334A8-2186-4B09-9CEF-D7EC9BF9CAEE}" type="presOf" srcId="{81EE65FD-177E-44EA-8020-635DA1B3B789}" destId="{6692BE05-9E26-4334-8548-DFA87F7A6B73}" srcOrd="0" destOrd="0" presId="urn:microsoft.com/office/officeart/2005/8/layout/vList2"/>
    <dgm:cxn modelId="{D785A8CC-BE33-4DBC-A0DD-A240AA2ED927}" srcId="{8FDC66FE-07C7-4E26-9D9E-FA2114D89C55}" destId="{81EE65FD-177E-44EA-8020-635DA1B3B789}" srcOrd="1" destOrd="0" parTransId="{8D6E657A-2A6B-4CBD-8E0C-0800FCC564D8}" sibTransId="{1874CF41-565B-4DC5-AD13-DF6B7F9D855D}"/>
    <dgm:cxn modelId="{B1B5B89E-2F82-4EB2-9E1E-2AE64E90A68D}" type="presParOf" srcId="{98619AD2-3BFF-4FF0-A574-64B30498F8CC}" destId="{79920BA0-E408-41F4-91E7-0B6F1B197BA2}" srcOrd="0" destOrd="0" presId="urn:microsoft.com/office/officeart/2005/8/layout/vList2"/>
    <dgm:cxn modelId="{9E112BC5-2783-4F87-8399-A5098AE07140}" type="presParOf" srcId="{98619AD2-3BFF-4FF0-A574-64B30498F8CC}" destId="{80DE4ED9-03AF-46DA-B642-951E1DC79214}" srcOrd="1" destOrd="0" presId="urn:microsoft.com/office/officeart/2005/8/layout/vList2"/>
    <dgm:cxn modelId="{ECC3347E-5C94-4F2A-89B9-139BC7161FF3}" type="presParOf" srcId="{98619AD2-3BFF-4FF0-A574-64B30498F8CC}" destId="{6692BE05-9E26-4334-8548-DFA87F7A6B7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EC9DBD-47C4-46D2-84B4-63F6D76E85C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A151BC8-7FBC-403B-90E1-F9BB26BFA4B1}">
      <dgm:prSet/>
      <dgm:spPr/>
      <dgm:t>
        <a:bodyPr/>
        <a:lstStyle/>
        <a:p>
          <a:r>
            <a:rPr lang="en-US" b="1"/>
            <a:t>Role of </a:t>
          </a:r>
          <a:r>
            <a:rPr lang="en-US" b="1" err="1"/>
            <a:t>Bhutāgni</a:t>
          </a:r>
          <a:r>
            <a:rPr lang="en-US" b="1"/>
            <a:t>:</a:t>
          </a:r>
          <a:r>
            <a:rPr lang="en-US"/>
            <a:t> After processing, nutrients enter circulation in forms that tissues can effectively absorb—i.e., they are </a:t>
          </a:r>
          <a:r>
            <a:rPr lang="en-US" b="1"/>
            <a:t>bioavailable</a:t>
          </a:r>
          <a:r>
            <a:rPr lang="en-US"/>
            <a:t>.</a:t>
          </a:r>
        </a:p>
      </dgm:t>
    </dgm:pt>
    <dgm:pt modelId="{84C09432-F891-432A-A467-5BC96359D180}" type="parTrans" cxnId="{8AA7A546-CA69-4F9E-913C-1D2D278BE3AA}">
      <dgm:prSet/>
      <dgm:spPr/>
      <dgm:t>
        <a:bodyPr/>
        <a:lstStyle/>
        <a:p>
          <a:endParaRPr lang="en-US"/>
        </a:p>
      </dgm:t>
    </dgm:pt>
    <dgm:pt modelId="{34545A8D-9B77-4CA0-92AC-E158B1DEB609}" type="sibTrans" cxnId="{8AA7A546-CA69-4F9E-913C-1D2D278BE3AA}">
      <dgm:prSet/>
      <dgm:spPr/>
      <dgm:t>
        <a:bodyPr/>
        <a:lstStyle/>
        <a:p>
          <a:endParaRPr lang="en-US"/>
        </a:p>
      </dgm:t>
    </dgm:pt>
    <dgm:pt modelId="{3F2BD2CC-177D-4E60-AD02-D54F0DA4E81C}">
      <dgm:prSet/>
      <dgm:spPr/>
      <dgm:t>
        <a:bodyPr/>
        <a:lstStyle/>
        <a:p>
          <a:pPr algn="l" rtl="0"/>
          <a:r>
            <a:rPr lang="en-US" b="1"/>
            <a:t>Modern correlation:</a:t>
          </a:r>
          <a:br>
            <a:rPr lang="en-US" b="1"/>
          </a:br>
          <a:r>
            <a:rPr lang="en-US" b="1"/>
            <a:t> → Bio</a:t>
          </a:r>
          <a:r>
            <a:rPr lang="en-US" b="0"/>
            <a:t> = </a:t>
          </a:r>
          <a:r>
            <a:rPr lang="en-US" b="1"/>
            <a:t>life</a:t>
          </a:r>
          <a:r>
            <a:rPr lang="en-US" b="0"/>
            <a:t> → Refers to your </a:t>
          </a:r>
          <a:r>
            <a:rPr lang="en-US" b="1"/>
            <a:t>body</a:t>
          </a:r>
          <a:r>
            <a:rPr lang="en-US" b="0"/>
            <a:t> (a living system).</a:t>
          </a:r>
          <a:r>
            <a:rPr lang="en-US" b="0">
              <a:latin typeface="Aptos Display" panose="020F0302020204030204"/>
            </a:rPr>
            <a:t> </a:t>
          </a:r>
          <a:r>
            <a:rPr lang="en-US" b="1"/>
            <a:t>Availability</a:t>
          </a:r>
          <a:r>
            <a:rPr lang="en-US" b="0"/>
            <a:t> = </a:t>
          </a:r>
          <a:r>
            <a:rPr lang="en-US" b="1"/>
            <a:t>being ready for use</a:t>
          </a:r>
          <a:r>
            <a:rPr lang="en-US" b="0"/>
            <a:t> → How much of the nutrient is </a:t>
          </a:r>
          <a:r>
            <a:rPr lang="en-US" b="1"/>
            <a:t>accessible to the body</a:t>
          </a:r>
          <a:r>
            <a:rPr lang="en-US" b="0"/>
            <a:t> after digestion.</a:t>
          </a:r>
          <a:endParaRPr lang="en-US" b="0">
            <a:latin typeface="Aptos Display" panose="020F0302020204030204"/>
          </a:endParaRPr>
        </a:p>
      </dgm:t>
    </dgm:pt>
    <dgm:pt modelId="{A8C7AA8C-8C7E-464C-8086-D88F139C93E0}" type="parTrans" cxnId="{DF4D3CBD-3023-4BA8-B5DC-DC456BA42372}">
      <dgm:prSet/>
      <dgm:spPr/>
      <dgm:t>
        <a:bodyPr/>
        <a:lstStyle/>
        <a:p>
          <a:endParaRPr lang="en-US"/>
        </a:p>
      </dgm:t>
    </dgm:pt>
    <dgm:pt modelId="{E7E94142-F64E-462F-8273-6FC92EF5DAE5}" type="sibTrans" cxnId="{DF4D3CBD-3023-4BA8-B5DC-DC456BA42372}">
      <dgm:prSet/>
      <dgm:spPr/>
      <dgm:t>
        <a:bodyPr/>
        <a:lstStyle/>
        <a:p>
          <a:endParaRPr lang="en-US"/>
        </a:p>
      </dgm:t>
    </dgm:pt>
    <dgm:pt modelId="{3E55CB95-0276-4AD3-83B9-894B78A3FB52}" type="pres">
      <dgm:prSet presAssocID="{07EC9DBD-47C4-46D2-84B4-63F6D76E85C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DE624B2-28A7-4FE7-A296-24840CDEEFAA}" type="pres">
      <dgm:prSet presAssocID="{DA151BC8-7FBC-403B-90E1-F9BB26BFA4B1}" presName="hierRoot1" presStyleCnt="0"/>
      <dgm:spPr/>
    </dgm:pt>
    <dgm:pt modelId="{7A0ABEF7-E15D-4348-8009-078F06A16B18}" type="pres">
      <dgm:prSet presAssocID="{DA151BC8-7FBC-403B-90E1-F9BB26BFA4B1}" presName="composite" presStyleCnt="0"/>
      <dgm:spPr/>
    </dgm:pt>
    <dgm:pt modelId="{0EC8072D-95A2-41BC-A4B4-C14DCFA15240}" type="pres">
      <dgm:prSet presAssocID="{DA151BC8-7FBC-403B-90E1-F9BB26BFA4B1}" presName="background" presStyleLbl="node0" presStyleIdx="0" presStyleCnt="2"/>
      <dgm:spPr/>
    </dgm:pt>
    <dgm:pt modelId="{6E6224CF-C8BC-4BAA-9D62-8B5D2FA731AD}" type="pres">
      <dgm:prSet presAssocID="{DA151BC8-7FBC-403B-90E1-F9BB26BFA4B1}" presName="text" presStyleLbl="fgAcc0" presStyleIdx="0" presStyleCnt="2">
        <dgm:presLayoutVars>
          <dgm:chPref val="3"/>
        </dgm:presLayoutVars>
      </dgm:prSet>
      <dgm:spPr/>
    </dgm:pt>
    <dgm:pt modelId="{9690C2C6-E224-4A28-8E2D-C1B1AD106DD1}" type="pres">
      <dgm:prSet presAssocID="{DA151BC8-7FBC-403B-90E1-F9BB26BFA4B1}" presName="hierChild2" presStyleCnt="0"/>
      <dgm:spPr/>
    </dgm:pt>
    <dgm:pt modelId="{19E4876B-BC60-49C9-9668-E4CDD745F3FA}" type="pres">
      <dgm:prSet presAssocID="{3F2BD2CC-177D-4E60-AD02-D54F0DA4E81C}" presName="hierRoot1" presStyleCnt="0"/>
      <dgm:spPr/>
    </dgm:pt>
    <dgm:pt modelId="{45836DB4-51DF-48ED-B2C8-FCBA20EE216E}" type="pres">
      <dgm:prSet presAssocID="{3F2BD2CC-177D-4E60-AD02-D54F0DA4E81C}" presName="composite" presStyleCnt="0"/>
      <dgm:spPr/>
    </dgm:pt>
    <dgm:pt modelId="{982E845C-8CB9-47A8-BEB5-ACA1F9F0E98C}" type="pres">
      <dgm:prSet presAssocID="{3F2BD2CC-177D-4E60-AD02-D54F0DA4E81C}" presName="background" presStyleLbl="node0" presStyleIdx="1" presStyleCnt="2"/>
      <dgm:spPr/>
    </dgm:pt>
    <dgm:pt modelId="{91818509-34EA-434D-98EC-08997E1F7A90}" type="pres">
      <dgm:prSet presAssocID="{3F2BD2CC-177D-4E60-AD02-D54F0DA4E81C}" presName="text" presStyleLbl="fgAcc0" presStyleIdx="1" presStyleCnt="2">
        <dgm:presLayoutVars>
          <dgm:chPref val="3"/>
        </dgm:presLayoutVars>
      </dgm:prSet>
      <dgm:spPr/>
    </dgm:pt>
    <dgm:pt modelId="{8C7272AE-BAAB-4164-AB3E-1A6FC867C30C}" type="pres">
      <dgm:prSet presAssocID="{3F2BD2CC-177D-4E60-AD02-D54F0DA4E81C}" presName="hierChild2" presStyleCnt="0"/>
      <dgm:spPr/>
    </dgm:pt>
  </dgm:ptLst>
  <dgm:cxnLst>
    <dgm:cxn modelId="{8AA7A546-CA69-4F9E-913C-1D2D278BE3AA}" srcId="{07EC9DBD-47C4-46D2-84B4-63F6D76E85CC}" destId="{DA151BC8-7FBC-403B-90E1-F9BB26BFA4B1}" srcOrd="0" destOrd="0" parTransId="{84C09432-F891-432A-A467-5BC96359D180}" sibTransId="{34545A8D-9B77-4CA0-92AC-E158B1DEB609}"/>
    <dgm:cxn modelId="{DF4D3CBD-3023-4BA8-B5DC-DC456BA42372}" srcId="{07EC9DBD-47C4-46D2-84B4-63F6D76E85CC}" destId="{3F2BD2CC-177D-4E60-AD02-D54F0DA4E81C}" srcOrd="1" destOrd="0" parTransId="{A8C7AA8C-8C7E-464C-8086-D88F139C93E0}" sibTransId="{E7E94142-F64E-462F-8273-6FC92EF5DAE5}"/>
    <dgm:cxn modelId="{A42FF5CC-4B4B-471B-A642-676ADB4235B2}" type="presOf" srcId="{07EC9DBD-47C4-46D2-84B4-63F6D76E85CC}" destId="{3E55CB95-0276-4AD3-83B9-894B78A3FB52}" srcOrd="0" destOrd="0" presId="urn:microsoft.com/office/officeart/2005/8/layout/hierarchy1"/>
    <dgm:cxn modelId="{E40554EF-7BF7-40DB-B375-5A37AA91A3D0}" type="presOf" srcId="{DA151BC8-7FBC-403B-90E1-F9BB26BFA4B1}" destId="{6E6224CF-C8BC-4BAA-9D62-8B5D2FA731AD}" srcOrd="0" destOrd="0" presId="urn:microsoft.com/office/officeart/2005/8/layout/hierarchy1"/>
    <dgm:cxn modelId="{C7369AFA-07C9-4CCE-B818-B3602E7316EA}" type="presOf" srcId="{3F2BD2CC-177D-4E60-AD02-D54F0DA4E81C}" destId="{91818509-34EA-434D-98EC-08997E1F7A90}" srcOrd="0" destOrd="0" presId="urn:microsoft.com/office/officeart/2005/8/layout/hierarchy1"/>
    <dgm:cxn modelId="{FA24B3D7-7D5E-454E-9F12-D2287E7A31E5}" type="presParOf" srcId="{3E55CB95-0276-4AD3-83B9-894B78A3FB52}" destId="{7DE624B2-28A7-4FE7-A296-24840CDEEFAA}" srcOrd="0" destOrd="0" presId="urn:microsoft.com/office/officeart/2005/8/layout/hierarchy1"/>
    <dgm:cxn modelId="{2422B85A-7707-4170-9531-007709EBE3CA}" type="presParOf" srcId="{7DE624B2-28A7-4FE7-A296-24840CDEEFAA}" destId="{7A0ABEF7-E15D-4348-8009-078F06A16B18}" srcOrd="0" destOrd="0" presId="urn:microsoft.com/office/officeart/2005/8/layout/hierarchy1"/>
    <dgm:cxn modelId="{46684A76-23E1-4603-B29F-F3799FA72B40}" type="presParOf" srcId="{7A0ABEF7-E15D-4348-8009-078F06A16B18}" destId="{0EC8072D-95A2-41BC-A4B4-C14DCFA15240}" srcOrd="0" destOrd="0" presId="urn:microsoft.com/office/officeart/2005/8/layout/hierarchy1"/>
    <dgm:cxn modelId="{A756219D-DBF4-47D5-BA91-4BCC30BC7A78}" type="presParOf" srcId="{7A0ABEF7-E15D-4348-8009-078F06A16B18}" destId="{6E6224CF-C8BC-4BAA-9D62-8B5D2FA731AD}" srcOrd="1" destOrd="0" presId="urn:microsoft.com/office/officeart/2005/8/layout/hierarchy1"/>
    <dgm:cxn modelId="{24E06C90-0430-48E8-96DB-0BA7C0F9597F}" type="presParOf" srcId="{7DE624B2-28A7-4FE7-A296-24840CDEEFAA}" destId="{9690C2C6-E224-4A28-8E2D-C1B1AD106DD1}" srcOrd="1" destOrd="0" presId="urn:microsoft.com/office/officeart/2005/8/layout/hierarchy1"/>
    <dgm:cxn modelId="{9C734C75-E135-47A4-9C8B-0F49849FCFAB}" type="presParOf" srcId="{3E55CB95-0276-4AD3-83B9-894B78A3FB52}" destId="{19E4876B-BC60-49C9-9668-E4CDD745F3FA}" srcOrd="1" destOrd="0" presId="urn:microsoft.com/office/officeart/2005/8/layout/hierarchy1"/>
    <dgm:cxn modelId="{A48BCCB1-CA04-4BA5-9BE6-310BA942EFCC}" type="presParOf" srcId="{19E4876B-BC60-49C9-9668-E4CDD745F3FA}" destId="{45836DB4-51DF-48ED-B2C8-FCBA20EE216E}" srcOrd="0" destOrd="0" presId="urn:microsoft.com/office/officeart/2005/8/layout/hierarchy1"/>
    <dgm:cxn modelId="{F8F92836-2FE6-4C6E-8C3E-5DEE37CB9C58}" type="presParOf" srcId="{45836DB4-51DF-48ED-B2C8-FCBA20EE216E}" destId="{982E845C-8CB9-47A8-BEB5-ACA1F9F0E98C}" srcOrd="0" destOrd="0" presId="urn:microsoft.com/office/officeart/2005/8/layout/hierarchy1"/>
    <dgm:cxn modelId="{8843A6AE-ADE9-4408-80C9-1F78D9A73DF5}" type="presParOf" srcId="{45836DB4-51DF-48ED-B2C8-FCBA20EE216E}" destId="{91818509-34EA-434D-98EC-08997E1F7A90}" srcOrd="1" destOrd="0" presId="urn:microsoft.com/office/officeart/2005/8/layout/hierarchy1"/>
    <dgm:cxn modelId="{B39E7ECC-CC93-4222-8C31-FAE3EE1588DC}" type="presParOf" srcId="{19E4876B-BC60-49C9-9668-E4CDD745F3FA}" destId="{8C7272AE-BAAB-4164-AB3E-1A6FC867C3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ADE07E-8D7E-4C05-AE18-491BA3EFC741}" type="doc">
      <dgm:prSet loTypeId="urn:microsoft.com/office/officeart/2005/8/layout/hierarchy1" loCatId="hierarchy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A4D6AE1-1AF6-4317-ABF3-9326BF8A5DBA}">
      <dgm:prSet/>
      <dgm:spPr/>
      <dgm:t>
        <a:bodyPr/>
        <a:lstStyle/>
        <a:p>
          <a:pPr rtl="0"/>
          <a:r>
            <a:rPr lang="en-US" b="1"/>
            <a:t>What Charaka suggests:</a:t>
          </a:r>
          <a:r>
            <a:rPr lang="en-US"/>
            <a:t> </a:t>
          </a:r>
          <a:r>
            <a:rPr lang="en-US" err="1">
              <a:latin typeface="Aptos Display" panose="020F0302020204030204"/>
            </a:rPr>
            <a:t>Dhatvagni</a:t>
          </a:r>
          <a:r>
            <a:rPr lang="en-US"/>
            <a:t> selectively </a:t>
          </a:r>
          <a:r>
            <a:rPr lang="en-US" i="0"/>
            <a:t>transforms </a:t>
          </a:r>
          <a:r>
            <a:rPr lang="en-US">
              <a:latin typeface="Aptos Display" panose="020F0302020204030204"/>
            </a:rPr>
            <a:t>Ahararasa</a:t>
          </a:r>
          <a:r>
            <a:rPr lang="en-US"/>
            <a:t> into respective </a:t>
          </a:r>
          <a:r>
            <a:rPr lang="en-US">
              <a:latin typeface="Aptos Display" panose="020F0302020204030204"/>
            </a:rPr>
            <a:t>Dhatus</a:t>
          </a:r>
          <a:r>
            <a:rPr lang="en-US"/>
            <a:t>, ensuring proper nourishment and tissue formation according to their specific needs, while receptor-based percolation facilitates the uptake of these nutrients from circulation into individual cells.</a:t>
          </a:r>
        </a:p>
      </dgm:t>
    </dgm:pt>
    <dgm:pt modelId="{B9BE0A68-9315-4D94-9097-EBB3D7C6AA1E}" type="parTrans" cxnId="{2D800548-F4E6-42AA-9A65-615FACEE56AA}">
      <dgm:prSet/>
      <dgm:spPr/>
      <dgm:t>
        <a:bodyPr/>
        <a:lstStyle/>
        <a:p>
          <a:endParaRPr lang="en-US"/>
        </a:p>
      </dgm:t>
    </dgm:pt>
    <dgm:pt modelId="{815D13DB-44E5-4FEA-9482-CAA2404686DA}" type="sibTrans" cxnId="{2D800548-F4E6-42AA-9A65-615FACEE56AA}">
      <dgm:prSet/>
      <dgm:spPr/>
      <dgm:t>
        <a:bodyPr/>
        <a:lstStyle/>
        <a:p>
          <a:endParaRPr lang="en-US"/>
        </a:p>
      </dgm:t>
    </dgm:pt>
    <dgm:pt modelId="{1D1878D7-5BAF-48A1-8726-585470BDC35B}">
      <dgm:prSet/>
      <dgm:spPr/>
      <dgm:t>
        <a:bodyPr/>
        <a:lstStyle/>
        <a:p>
          <a:pPr rtl="0"/>
          <a:r>
            <a:rPr lang="en-US" b="1"/>
            <a:t>Modern analogy:</a:t>
          </a:r>
          <a:br>
            <a:rPr lang="en-US" b="1"/>
          </a:br>
          <a:r>
            <a:rPr lang="en-US" b="0"/>
            <a:t>Selective uptake refers to the targeted absorption of particular molecules by cells through specialized transport mechanisms. This ensures that even if a substance is present in minute amounts in the</a:t>
          </a:r>
          <a:r>
            <a:rPr lang="en-US"/>
            <a:t> blood</a:t>
          </a:r>
          <a:r>
            <a:rPr lang="en-US" b="0"/>
            <a:t>, </a:t>
          </a:r>
          <a:r>
            <a:rPr lang="en-US"/>
            <a:t>the right tissues get enough of it.</a:t>
          </a:r>
        </a:p>
      </dgm:t>
    </dgm:pt>
    <dgm:pt modelId="{5BEDD1CD-F38B-4349-BD49-CD8D46F4193C}" type="parTrans" cxnId="{C4241B86-24F1-46FB-A791-78152C76E374}">
      <dgm:prSet/>
      <dgm:spPr/>
      <dgm:t>
        <a:bodyPr/>
        <a:lstStyle/>
        <a:p>
          <a:endParaRPr lang="en-US"/>
        </a:p>
      </dgm:t>
    </dgm:pt>
    <dgm:pt modelId="{29C08946-C05C-449E-8358-0EE7B34AF08B}" type="sibTrans" cxnId="{C4241B86-24F1-46FB-A791-78152C76E374}">
      <dgm:prSet/>
      <dgm:spPr/>
      <dgm:t>
        <a:bodyPr/>
        <a:lstStyle/>
        <a:p>
          <a:endParaRPr lang="en-US"/>
        </a:p>
      </dgm:t>
    </dgm:pt>
    <dgm:pt modelId="{1D835C14-869F-462B-995D-4B1D63F4FB7E}" type="pres">
      <dgm:prSet presAssocID="{32ADE07E-8D7E-4C05-AE18-491BA3EFC7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DB60BCF-417C-4CC3-81A8-1DB02734D8E1}" type="pres">
      <dgm:prSet presAssocID="{3A4D6AE1-1AF6-4317-ABF3-9326BF8A5DBA}" presName="hierRoot1" presStyleCnt="0"/>
      <dgm:spPr/>
    </dgm:pt>
    <dgm:pt modelId="{A353F079-548B-49CD-9ABE-11FFD6530D21}" type="pres">
      <dgm:prSet presAssocID="{3A4D6AE1-1AF6-4317-ABF3-9326BF8A5DBA}" presName="composite" presStyleCnt="0"/>
      <dgm:spPr/>
    </dgm:pt>
    <dgm:pt modelId="{EA54B8CB-1C8D-4F6B-9F7A-D5409E9A28E8}" type="pres">
      <dgm:prSet presAssocID="{3A4D6AE1-1AF6-4317-ABF3-9326BF8A5DBA}" presName="background" presStyleLbl="node0" presStyleIdx="0" presStyleCnt="2"/>
      <dgm:spPr/>
    </dgm:pt>
    <dgm:pt modelId="{51974353-A141-4A05-AD3A-197AE2CFB494}" type="pres">
      <dgm:prSet presAssocID="{3A4D6AE1-1AF6-4317-ABF3-9326BF8A5DBA}" presName="text" presStyleLbl="fgAcc0" presStyleIdx="0" presStyleCnt="2">
        <dgm:presLayoutVars>
          <dgm:chPref val="3"/>
        </dgm:presLayoutVars>
      </dgm:prSet>
      <dgm:spPr/>
    </dgm:pt>
    <dgm:pt modelId="{FE365047-9065-4DA2-9B6C-411D112161B3}" type="pres">
      <dgm:prSet presAssocID="{3A4D6AE1-1AF6-4317-ABF3-9326BF8A5DBA}" presName="hierChild2" presStyleCnt="0"/>
      <dgm:spPr/>
    </dgm:pt>
    <dgm:pt modelId="{63F19D92-E7FA-47AF-BB95-098A5098C275}" type="pres">
      <dgm:prSet presAssocID="{1D1878D7-5BAF-48A1-8726-585470BDC35B}" presName="hierRoot1" presStyleCnt="0"/>
      <dgm:spPr/>
    </dgm:pt>
    <dgm:pt modelId="{CFD0659A-18DE-47D4-AB45-D75007BE10D4}" type="pres">
      <dgm:prSet presAssocID="{1D1878D7-5BAF-48A1-8726-585470BDC35B}" presName="composite" presStyleCnt="0"/>
      <dgm:spPr/>
    </dgm:pt>
    <dgm:pt modelId="{8DF313A8-A88F-499A-94CC-533F1E20CD8B}" type="pres">
      <dgm:prSet presAssocID="{1D1878D7-5BAF-48A1-8726-585470BDC35B}" presName="background" presStyleLbl="node0" presStyleIdx="1" presStyleCnt="2"/>
      <dgm:spPr/>
    </dgm:pt>
    <dgm:pt modelId="{DC8D615E-9F88-4AD9-84E4-EF771A455B52}" type="pres">
      <dgm:prSet presAssocID="{1D1878D7-5BAF-48A1-8726-585470BDC35B}" presName="text" presStyleLbl="fgAcc0" presStyleIdx="1" presStyleCnt="2">
        <dgm:presLayoutVars>
          <dgm:chPref val="3"/>
        </dgm:presLayoutVars>
      </dgm:prSet>
      <dgm:spPr/>
    </dgm:pt>
    <dgm:pt modelId="{FAEAC11F-25E9-4922-A0EA-E1E26D744B87}" type="pres">
      <dgm:prSet presAssocID="{1D1878D7-5BAF-48A1-8726-585470BDC35B}" presName="hierChild2" presStyleCnt="0"/>
      <dgm:spPr/>
    </dgm:pt>
  </dgm:ptLst>
  <dgm:cxnLst>
    <dgm:cxn modelId="{2D800548-F4E6-42AA-9A65-615FACEE56AA}" srcId="{32ADE07E-8D7E-4C05-AE18-491BA3EFC741}" destId="{3A4D6AE1-1AF6-4317-ABF3-9326BF8A5DBA}" srcOrd="0" destOrd="0" parTransId="{B9BE0A68-9315-4D94-9097-EBB3D7C6AA1E}" sibTransId="{815D13DB-44E5-4FEA-9482-CAA2404686DA}"/>
    <dgm:cxn modelId="{C4241B86-24F1-46FB-A791-78152C76E374}" srcId="{32ADE07E-8D7E-4C05-AE18-491BA3EFC741}" destId="{1D1878D7-5BAF-48A1-8726-585470BDC35B}" srcOrd="1" destOrd="0" parTransId="{5BEDD1CD-F38B-4349-BD49-CD8D46F4193C}" sibTransId="{29C08946-C05C-449E-8358-0EE7B34AF08B}"/>
    <dgm:cxn modelId="{38F9DAAC-2923-4A7E-ABE1-CC5E26DB467F}" type="presOf" srcId="{32ADE07E-8D7E-4C05-AE18-491BA3EFC741}" destId="{1D835C14-869F-462B-995D-4B1D63F4FB7E}" srcOrd="0" destOrd="0" presId="urn:microsoft.com/office/officeart/2005/8/layout/hierarchy1"/>
    <dgm:cxn modelId="{88916FC3-6E12-4F1B-9826-421B3860C666}" type="presOf" srcId="{1D1878D7-5BAF-48A1-8726-585470BDC35B}" destId="{DC8D615E-9F88-4AD9-84E4-EF771A455B52}" srcOrd="0" destOrd="0" presId="urn:microsoft.com/office/officeart/2005/8/layout/hierarchy1"/>
    <dgm:cxn modelId="{EF45D4F2-17D2-4BCA-9DE0-0FA2EBA760A0}" type="presOf" srcId="{3A4D6AE1-1AF6-4317-ABF3-9326BF8A5DBA}" destId="{51974353-A141-4A05-AD3A-197AE2CFB494}" srcOrd="0" destOrd="0" presId="urn:microsoft.com/office/officeart/2005/8/layout/hierarchy1"/>
    <dgm:cxn modelId="{923E72F2-9FAC-4506-BF89-60222867282A}" type="presParOf" srcId="{1D835C14-869F-462B-995D-4B1D63F4FB7E}" destId="{8DB60BCF-417C-4CC3-81A8-1DB02734D8E1}" srcOrd="0" destOrd="0" presId="urn:microsoft.com/office/officeart/2005/8/layout/hierarchy1"/>
    <dgm:cxn modelId="{A67A190C-24FA-4E9C-9CB3-982D4A24E375}" type="presParOf" srcId="{8DB60BCF-417C-4CC3-81A8-1DB02734D8E1}" destId="{A353F079-548B-49CD-9ABE-11FFD6530D21}" srcOrd="0" destOrd="0" presId="urn:microsoft.com/office/officeart/2005/8/layout/hierarchy1"/>
    <dgm:cxn modelId="{4A05BF85-857F-4608-A309-494B315516FE}" type="presParOf" srcId="{A353F079-548B-49CD-9ABE-11FFD6530D21}" destId="{EA54B8CB-1C8D-4F6B-9F7A-D5409E9A28E8}" srcOrd="0" destOrd="0" presId="urn:microsoft.com/office/officeart/2005/8/layout/hierarchy1"/>
    <dgm:cxn modelId="{872FDD6B-A9D7-471A-900D-578494299747}" type="presParOf" srcId="{A353F079-548B-49CD-9ABE-11FFD6530D21}" destId="{51974353-A141-4A05-AD3A-197AE2CFB494}" srcOrd="1" destOrd="0" presId="urn:microsoft.com/office/officeart/2005/8/layout/hierarchy1"/>
    <dgm:cxn modelId="{B157D5AF-93B2-4F93-841B-D112BCB22355}" type="presParOf" srcId="{8DB60BCF-417C-4CC3-81A8-1DB02734D8E1}" destId="{FE365047-9065-4DA2-9B6C-411D112161B3}" srcOrd="1" destOrd="0" presId="urn:microsoft.com/office/officeart/2005/8/layout/hierarchy1"/>
    <dgm:cxn modelId="{4A9DDA66-AB98-45FC-B3EE-40F022A66CFB}" type="presParOf" srcId="{1D835C14-869F-462B-995D-4B1D63F4FB7E}" destId="{63F19D92-E7FA-47AF-BB95-098A5098C275}" srcOrd="1" destOrd="0" presId="urn:microsoft.com/office/officeart/2005/8/layout/hierarchy1"/>
    <dgm:cxn modelId="{946884FC-A0A4-4ED8-AC7E-46125A5BEA73}" type="presParOf" srcId="{63F19D92-E7FA-47AF-BB95-098A5098C275}" destId="{CFD0659A-18DE-47D4-AB45-D75007BE10D4}" srcOrd="0" destOrd="0" presId="urn:microsoft.com/office/officeart/2005/8/layout/hierarchy1"/>
    <dgm:cxn modelId="{B25AF13B-8CA4-47C5-8D83-EF426D3AFB2F}" type="presParOf" srcId="{CFD0659A-18DE-47D4-AB45-D75007BE10D4}" destId="{8DF313A8-A88F-499A-94CC-533F1E20CD8B}" srcOrd="0" destOrd="0" presId="urn:microsoft.com/office/officeart/2005/8/layout/hierarchy1"/>
    <dgm:cxn modelId="{56F14AF3-024C-4527-9E25-A969868FEFB4}" type="presParOf" srcId="{CFD0659A-18DE-47D4-AB45-D75007BE10D4}" destId="{DC8D615E-9F88-4AD9-84E4-EF771A455B52}" srcOrd="1" destOrd="0" presId="urn:microsoft.com/office/officeart/2005/8/layout/hierarchy1"/>
    <dgm:cxn modelId="{257B0BFC-BA16-48B9-833B-70C5BD452C5D}" type="presParOf" srcId="{63F19D92-E7FA-47AF-BB95-098A5098C275}" destId="{FAEAC11F-25E9-4922-A0EA-E1E26D744B8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20BA0-E408-41F4-91E7-0B6F1B197BA2}">
      <dsp:nvSpPr>
        <dsp:cNvPr id="0" name=""/>
        <dsp:cNvSpPr/>
      </dsp:nvSpPr>
      <dsp:spPr>
        <a:xfrm>
          <a:off x="0" y="18298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अन्नस्य भुक्तमात्रस्य षड्रसस्य प्रपाकतः|</a:t>
          </a:r>
        </a:p>
      </dsp:txBody>
      <dsp:txXfrm>
        <a:off x="47519" y="65817"/>
        <a:ext cx="10420562" cy="878402"/>
      </dsp:txXfrm>
    </dsp:sp>
    <dsp:sp modelId="{6692BE05-9E26-4334-8548-DFA87F7A6B73}">
      <dsp:nvSpPr>
        <dsp:cNvPr id="0" name=""/>
        <dsp:cNvSpPr/>
      </dsp:nvSpPr>
      <dsp:spPr>
        <a:xfrm>
          <a:off x="0" y="1083898"/>
          <a:ext cx="10515600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मधुराद्यात् कफो भावात् फेनभूत </a:t>
          </a:r>
          <a:r>
            <a:rPr lang="en-US" sz="3200" kern="1200" baseline="30000"/>
            <a:t>[</a:t>
          </a:r>
          <a:r>
            <a:rPr lang="en-US" sz="3200" b="1" kern="1200" baseline="30000">
              <a:hlinkClick xmlns:r="http://schemas.openxmlformats.org/officeDocument/2006/relationships" r:id="rId1"/>
            </a:rPr>
            <a:t>१</a:t>
          </a:r>
          <a:r>
            <a:rPr lang="en-US" sz="3200" kern="1200" baseline="30000"/>
            <a:t>]</a:t>
          </a:r>
          <a:r>
            <a:rPr lang="en-US" sz="3200" kern="1200"/>
            <a:t> उदीर्यते||९||</a:t>
          </a:r>
        </a:p>
      </dsp:txBody>
      <dsp:txXfrm>
        <a:off x="47519" y="1131417"/>
        <a:ext cx="10420562" cy="8784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8072D-95A2-41BC-A4B4-C14DCFA15240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6224CF-C8BC-4BAA-9D62-8B5D2FA731AD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Role of </a:t>
          </a:r>
          <a:r>
            <a:rPr lang="en-US" sz="2400" b="1" kern="1200" err="1"/>
            <a:t>Bhutāgni</a:t>
          </a:r>
          <a:r>
            <a:rPr lang="en-US" sz="2400" b="1" kern="1200"/>
            <a:t>:</a:t>
          </a:r>
          <a:r>
            <a:rPr lang="en-US" sz="2400" kern="1200"/>
            <a:t> After processing, nutrients enter circulation in forms that tissues can effectively absorb—i.e., they are </a:t>
          </a:r>
          <a:r>
            <a:rPr lang="en-US" sz="2400" b="1" kern="1200"/>
            <a:t>bioavailable</a:t>
          </a:r>
          <a:r>
            <a:rPr lang="en-US" sz="2400" kern="1200"/>
            <a:t>.</a:t>
          </a:r>
        </a:p>
      </dsp:txBody>
      <dsp:txXfrm>
        <a:off x="696297" y="538547"/>
        <a:ext cx="4171627" cy="2590157"/>
      </dsp:txXfrm>
    </dsp:sp>
    <dsp:sp modelId="{982E845C-8CB9-47A8-BEB5-ACA1F9F0E98C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18509-34EA-434D-98EC-08997E1F7A90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Modern correlation:</a:t>
          </a:r>
          <a:br>
            <a:rPr lang="en-US" sz="2400" b="1" kern="1200"/>
          </a:br>
          <a:r>
            <a:rPr lang="en-US" sz="2400" b="1" kern="1200"/>
            <a:t> → Bio</a:t>
          </a:r>
          <a:r>
            <a:rPr lang="en-US" sz="2400" b="0" kern="1200"/>
            <a:t> = </a:t>
          </a:r>
          <a:r>
            <a:rPr lang="en-US" sz="2400" b="1" kern="1200"/>
            <a:t>life</a:t>
          </a:r>
          <a:r>
            <a:rPr lang="en-US" sz="2400" b="0" kern="1200"/>
            <a:t> → Refers to your </a:t>
          </a:r>
          <a:r>
            <a:rPr lang="en-US" sz="2400" b="1" kern="1200"/>
            <a:t>body</a:t>
          </a:r>
          <a:r>
            <a:rPr lang="en-US" sz="2400" b="0" kern="1200"/>
            <a:t> (a living system).</a:t>
          </a:r>
          <a:r>
            <a:rPr lang="en-US" sz="2400" b="0" kern="1200">
              <a:latin typeface="Aptos Display" panose="020F0302020204030204"/>
            </a:rPr>
            <a:t> </a:t>
          </a:r>
          <a:r>
            <a:rPr lang="en-US" sz="2400" b="1" kern="1200"/>
            <a:t>Availability</a:t>
          </a:r>
          <a:r>
            <a:rPr lang="en-US" sz="2400" b="0" kern="1200"/>
            <a:t> = </a:t>
          </a:r>
          <a:r>
            <a:rPr lang="en-US" sz="2400" b="1" kern="1200"/>
            <a:t>being ready for use</a:t>
          </a:r>
          <a:r>
            <a:rPr lang="en-US" sz="2400" b="0" kern="1200"/>
            <a:t> → How much of the nutrient is </a:t>
          </a:r>
          <a:r>
            <a:rPr lang="en-US" sz="2400" b="1" kern="1200"/>
            <a:t>accessible to the body</a:t>
          </a:r>
          <a:r>
            <a:rPr lang="en-US" sz="2400" b="0" kern="1200"/>
            <a:t> after digestion.</a:t>
          </a:r>
          <a:endParaRPr lang="en-US" sz="2400" b="0" kern="1200">
            <a:latin typeface="Aptos Display" panose="020F0302020204030204"/>
          </a:endParaRPr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4B8CB-1C8D-4F6B-9F7A-D5409E9A28E8}">
      <dsp:nvSpPr>
        <dsp:cNvPr id="0" name=""/>
        <dsp:cNvSpPr/>
      </dsp:nvSpPr>
      <dsp:spPr>
        <a:xfrm>
          <a:off x="1283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74353-A141-4A05-AD3A-197AE2CFB494}">
      <dsp:nvSpPr>
        <dsp:cNvPr id="0" name=""/>
        <dsp:cNvSpPr/>
      </dsp:nvSpPr>
      <dsp:spPr>
        <a:xfrm>
          <a:off x="501904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What Charaka suggests:</a:t>
          </a:r>
          <a:r>
            <a:rPr lang="en-US" sz="2000" kern="1200"/>
            <a:t> </a:t>
          </a:r>
          <a:r>
            <a:rPr lang="en-US" sz="2000" kern="1200" err="1">
              <a:latin typeface="Aptos Display" panose="020F0302020204030204"/>
            </a:rPr>
            <a:t>Dhatvagni</a:t>
          </a:r>
          <a:r>
            <a:rPr lang="en-US" sz="2000" kern="1200"/>
            <a:t> selectively </a:t>
          </a:r>
          <a:r>
            <a:rPr lang="en-US" sz="2000" i="0" kern="1200"/>
            <a:t>transforms </a:t>
          </a:r>
          <a:r>
            <a:rPr lang="en-US" sz="2000" kern="1200">
              <a:latin typeface="Aptos Display" panose="020F0302020204030204"/>
            </a:rPr>
            <a:t>Ahararasa</a:t>
          </a:r>
          <a:r>
            <a:rPr lang="en-US" sz="2000" kern="1200"/>
            <a:t> into respective </a:t>
          </a:r>
          <a:r>
            <a:rPr lang="en-US" sz="2000" kern="1200">
              <a:latin typeface="Aptos Display" panose="020F0302020204030204"/>
            </a:rPr>
            <a:t>Dhatus</a:t>
          </a:r>
          <a:r>
            <a:rPr lang="en-US" sz="2000" kern="1200"/>
            <a:t>, ensuring proper nourishment and tissue formation according to their specific needs, while receptor-based percolation facilitates the uptake of these nutrients from circulation into individual cells.</a:t>
          </a:r>
        </a:p>
      </dsp:txBody>
      <dsp:txXfrm>
        <a:off x="585701" y="1067340"/>
        <a:ext cx="4337991" cy="2693452"/>
      </dsp:txXfrm>
    </dsp:sp>
    <dsp:sp modelId="{8DF313A8-A88F-499A-94CC-533F1E20CD8B}">
      <dsp:nvSpPr>
        <dsp:cNvPr id="0" name=""/>
        <dsp:cNvSpPr/>
      </dsp:nvSpPr>
      <dsp:spPr>
        <a:xfrm>
          <a:off x="5508110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615E-9F88-4AD9-84E4-EF771A455B52}">
      <dsp:nvSpPr>
        <dsp:cNvPr id="0" name=""/>
        <dsp:cNvSpPr/>
      </dsp:nvSpPr>
      <dsp:spPr>
        <a:xfrm>
          <a:off x="6008730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Modern analogy:</a:t>
          </a:r>
          <a:br>
            <a:rPr lang="en-US" sz="2000" b="1" kern="1200"/>
          </a:br>
          <a:r>
            <a:rPr lang="en-US" sz="2000" b="0" kern="1200"/>
            <a:t>Selective uptake refers to the targeted absorption of particular molecules by cells through specialized transport mechanisms. This ensures that even if a substance is present in minute amounts in the</a:t>
          </a:r>
          <a:r>
            <a:rPr lang="en-US" sz="2000" kern="1200"/>
            <a:t> blood</a:t>
          </a:r>
          <a:r>
            <a:rPr lang="en-US" sz="2000" b="0" kern="1200"/>
            <a:t>, </a:t>
          </a:r>
          <a:r>
            <a:rPr lang="en-US" sz="2000" kern="1200"/>
            <a:t>the right tissues get enough of it.</a:t>
          </a:r>
        </a:p>
      </dsp:txBody>
      <dsp:txXfrm>
        <a:off x="6092527" y="1067340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7-22T09:02:56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14764 6324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niimh.nic.in/ebooks/ecaraka/?mod=read#foot_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105A7-1391-E6BC-E49A-8E1F509D61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43"/>
          <a:stretch>
            <a:fillRect/>
          </a:stretch>
        </p:blipFill>
        <p:spPr>
          <a:xfrm>
            <a:off x="20" y="14387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7798" y="2962532"/>
            <a:ext cx="10358146" cy="2473864"/>
          </a:xfrm>
        </p:spPr>
        <p:txBody>
          <a:bodyPr>
            <a:normAutofit fontScale="90000"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AGNI</a:t>
            </a:r>
            <a:br>
              <a:rPr lang="en-US" sz="6600" b="1"/>
            </a:br>
            <a:r>
              <a:rPr lang="en-US" sz="6600" b="1">
                <a:solidFill>
                  <a:schemeClr val="bg1"/>
                </a:solidFill>
              </a:rPr>
              <a:t>&amp;</a:t>
            </a:r>
            <a:br>
              <a:rPr lang="en-US" sz="6600" b="1"/>
            </a:br>
            <a:r>
              <a:rPr lang="en-US" sz="6600" b="1">
                <a:solidFill>
                  <a:schemeClr val="bg1"/>
                </a:solidFill>
              </a:rPr>
              <a:t>AMA</a:t>
            </a:r>
            <a:br>
              <a:rPr lang="en-US" sz="4100"/>
            </a:br>
            <a:endParaRPr lang="en-US" sz="410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BY DR. AKHILESH KUMAR SRIVASTAVA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04A25-727B-1FF5-7BFD-2BF574C8194E}"/>
              </a:ext>
            </a:extLst>
          </p:cNvPr>
          <p:cNvSpPr txBox="1"/>
          <p:nvPr/>
        </p:nvSpPr>
        <p:spPr>
          <a:xfrm>
            <a:off x="1384041" y="233265"/>
            <a:ext cx="985934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Mangal"/>
                <a:cs typeface="Mangal"/>
              </a:rPr>
              <a:t>ॐ त्र्यम्बकं यजामहे</a:t>
            </a:r>
            <a:br>
              <a:rPr lang="en-US" sz="2400" b="1">
                <a:latin typeface="Mangal"/>
                <a:cs typeface="Mangal"/>
              </a:rPr>
            </a:br>
            <a:r>
              <a:rPr lang="en-US" sz="2400" b="1">
                <a:solidFill>
                  <a:schemeClr val="bg1"/>
                </a:solidFill>
                <a:latin typeface="Mangal"/>
                <a:cs typeface="Mangal"/>
              </a:rPr>
              <a:t>सुगन्धिं पुष्टिवर्धनम् ।</a:t>
            </a:r>
            <a:br>
              <a:rPr lang="en-US" sz="2400" b="1">
                <a:latin typeface="Mangal"/>
                <a:cs typeface="Mangal"/>
              </a:rPr>
            </a:br>
            <a:r>
              <a:rPr lang="en-US" sz="2400" b="1">
                <a:solidFill>
                  <a:schemeClr val="bg1"/>
                </a:solidFill>
                <a:latin typeface="Mangal"/>
                <a:cs typeface="Mangal"/>
              </a:rPr>
              <a:t>उर्वारुकमिव बन्धनान्</a:t>
            </a:r>
            <a:br>
              <a:rPr lang="en-US" sz="2400" b="1">
                <a:latin typeface="Mangal"/>
                <a:cs typeface="Mangal"/>
              </a:rPr>
            </a:br>
            <a:r>
              <a:rPr lang="en-US" sz="2400" b="1">
                <a:solidFill>
                  <a:schemeClr val="bg1"/>
                </a:solidFill>
                <a:latin typeface="Mangal"/>
                <a:cs typeface="Mangal"/>
              </a:rPr>
              <a:t>मृत्योर्मुक्षीय मामृतात् ॥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3F31-CDC2-7E77-E0CA-F061B0BD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तद्द्वैर्भिन्नसंघातं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स्नेहेन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मृदुतां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गतम्</a:t>
            </a:r>
            <a:endParaRPr lang="en-US" err="1"/>
          </a:p>
        </p:txBody>
      </p:sp>
      <p:pic>
        <p:nvPicPr>
          <p:cNvPr id="4" name="Content Placeholder 3" descr="A diagram of the stomach&#10;&#10;AI-generated content may be incorrect.">
            <a:extLst>
              <a:ext uri="{FF2B5EF4-FFF2-40B4-BE49-F238E27FC236}">
                <a16:creationId xmlns:a16="http://schemas.microsoft.com/office/drawing/2014/main" id="{C544FBCB-5527-E6F5-FA8F-C55C49C9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189" t="8398" r="8437" b="8251"/>
          <a:stretch>
            <a:fillRect/>
          </a:stretch>
        </p:blipFill>
        <p:spPr>
          <a:xfrm>
            <a:off x="1225411" y="1458240"/>
            <a:ext cx="9725527" cy="539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771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astric Mucus Production - Regulation - TeachMePhysiology">
            <a:extLst>
              <a:ext uri="{FF2B5EF4-FFF2-40B4-BE49-F238E27FC236}">
                <a16:creationId xmlns:a16="http://schemas.microsoft.com/office/drawing/2014/main" id="{EAAC3F48-568A-0715-699F-6AF694A0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6" r="-2" b="-2"/>
          <a:stretch>
            <a:fillRect/>
          </a:stretch>
        </p:blipFill>
        <p:spPr>
          <a:xfrm>
            <a:off x="1" y="776387"/>
            <a:ext cx="6377227" cy="47588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106A04-6A2F-6284-115D-2FD03B0B6F7D}"/>
              </a:ext>
            </a:extLst>
          </p:cNvPr>
          <p:cNvSpPr>
            <a:spLocks noGrp="1"/>
          </p:cNvSpPr>
          <p:nvPr/>
        </p:nvSpPr>
        <p:spPr>
          <a:xfrm>
            <a:off x="6266404" y="133824"/>
            <a:ext cx="6136942" cy="44328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/>
              <a:t> </a:t>
            </a:r>
            <a:r>
              <a:rPr lang="en-US" sz="2400" err="1">
                <a:highlight>
                  <a:srgbClr val="FFFF00"/>
                </a:highlight>
              </a:rPr>
              <a:t>स्नेहेन</a:t>
            </a:r>
            <a:r>
              <a:rPr lang="en-US" sz="2400">
                <a:highlight>
                  <a:srgbClr val="FFFF00"/>
                </a:highlight>
              </a:rPr>
              <a:t> </a:t>
            </a:r>
            <a:r>
              <a:rPr lang="en-US" sz="2400" err="1">
                <a:highlight>
                  <a:srgbClr val="FFFF00"/>
                </a:highlight>
              </a:rPr>
              <a:t>मृदुतां</a:t>
            </a:r>
            <a:r>
              <a:rPr lang="en-US" sz="2400">
                <a:highlight>
                  <a:srgbClr val="FFFF00"/>
                </a:highlight>
              </a:rPr>
              <a:t> </a:t>
            </a:r>
            <a:r>
              <a:rPr lang="en-US" sz="2400" err="1">
                <a:highlight>
                  <a:srgbClr val="FFFF00"/>
                </a:highlight>
              </a:rPr>
              <a:t>गतम्</a:t>
            </a:r>
            <a:r>
              <a:rPr lang="en-US" sz="2400">
                <a:highlight>
                  <a:srgbClr val="FFFF00"/>
                </a:highlight>
              </a:rPr>
              <a:t> </a:t>
            </a:r>
            <a:endParaRPr lang="en-US" sz="2400"/>
          </a:p>
          <a:p>
            <a:endParaRPr lang="en-US" sz="2400"/>
          </a:p>
          <a:p>
            <a:r>
              <a:rPr lang="en-US" sz="2400" err="1"/>
              <a:t>Kledana</a:t>
            </a:r>
            <a:r>
              <a:rPr lang="en-US" sz="2400"/>
              <a:t> (Moistening)    Mixes with ingested food to moisten it and make it suitable for digestion.</a:t>
            </a:r>
          </a:p>
          <a:p>
            <a:r>
              <a:rPr lang="en-US" sz="2400" err="1"/>
              <a:t>Snehana</a:t>
            </a:r>
            <a:r>
              <a:rPr lang="en-US" sz="2400"/>
              <a:t> (Lubrication)    Prevents desiccation or drying of food during initial digestion.</a:t>
            </a:r>
            <a:endParaRPr lang="en-US" sz="2400">
              <a:highlight>
                <a:srgbClr val="FFFF00"/>
              </a:highlight>
            </a:endParaRPr>
          </a:p>
          <a:p>
            <a:r>
              <a:rPr lang="en-US" sz="2400"/>
              <a:t>Protection of </a:t>
            </a:r>
            <a:r>
              <a:rPr lang="en-US" sz="2400" err="1"/>
              <a:t>Pāchaka</a:t>
            </a:r>
            <a:r>
              <a:rPr lang="en-US" sz="2400"/>
              <a:t> Pitta    , preventing its acidic nature from damaging gastric tissues.</a:t>
            </a:r>
            <a:endParaRPr lang="en-US" sz="2400">
              <a:highlight>
                <a:srgbClr val="FFFF00"/>
              </a:highlight>
            </a:endParaRPr>
          </a:p>
          <a:p>
            <a:r>
              <a:rPr lang="en-US" sz="2400"/>
              <a:t>Initiation of digestion    Softens food particles so </a:t>
            </a:r>
            <a:r>
              <a:rPr lang="en-US" sz="2400" err="1"/>
              <a:t>Pāchaka</a:t>
            </a:r>
            <a:r>
              <a:rPr lang="en-US" sz="2400"/>
              <a:t> Pitta and </a:t>
            </a:r>
            <a:r>
              <a:rPr lang="en-US" sz="2400" err="1"/>
              <a:t>Samāna</a:t>
            </a:r>
            <a:r>
              <a:rPr lang="en-US" sz="2400"/>
              <a:t> </a:t>
            </a:r>
            <a:r>
              <a:rPr lang="en-US" sz="2400" err="1"/>
              <a:t>Vāyu</a:t>
            </a:r>
            <a:r>
              <a:rPr lang="en-US" sz="2400"/>
              <a:t> can act effectively.</a:t>
            </a:r>
          </a:p>
          <a:p>
            <a:r>
              <a:rPr lang="en-US" sz="2400"/>
              <a:t>Preventing ulceration    Keeps gastric mucosa moist, </a:t>
            </a:r>
          </a:p>
        </p:txBody>
      </p:sp>
    </p:spTree>
    <p:extLst>
      <p:ext uri="{BB962C8B-B14F-4D97-AF65-F5344CB8AC3E}">
        <p14:creationId xmlns:p14="http://schemas.microsoft.com/office/powerpoint/2010/main" val="4052502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B6BF-446D-E207-CBBF-7222A72A8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021"/>
            <a:ext cx="10659373" cy="4983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err="1">
                <a:solidFill>
                  <a:srgbClr val="FF0000"/>
                </a:solidFill>
                <a:ea typeface="+mn-lt"/>
                <a:cs typeface="+mn-lt"/>
              </a:rPr>
              <a:t>समानेनावधूतोऽग्निरुदर्यः</a:t>
            </a:r>
            <a:r>
              <a:rPr lang="en-US" sz="3600" b="1">
                <a:solidFill>
                  <a:srgbClr val="FF0000"/>
                </a:solidFill>
                <a:ea typeface="+mn-lt"/>
                <a:cs typeface="+mn-lt"/>
              </a:rPr>
              <a:t> पवनोद्वहःch.chi.16/7</a:t>
            </a:r>
            <a:endParaRPr lang="en-US" sz="3600" b="1">
              <a:solidFill>
                <a:srgbClr val="FF0000"/>
              </a:solidFill>
            </a:endParaRPr>
          </a:p>
          <a:p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समान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वायु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द्वारा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प्रेरित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उदर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अग्नि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पाचकाग्नि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वृद्ध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होकर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उस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क्लेद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युक्त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विभक्त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एवं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मृदु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अन्न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पकाती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है</a:t>
            </a:r>
            <a:r>
              <a:rPr lang="en-US">
                <a:ea typeface="+mn-lt"/>
                <a:cs typeface="+mn-lt"/>
              </a:rPr>
              <a:t> । </a:t>
            </a:r>
          </a:p>
          <a:p>
            <a:r>
              <a:rPr lang="en-US" err="1">
                <a:ea typeface="+mn-lt"/>
                <a:cs typeface="+mn-lt"/>
              </a:rPr>
              <a:t>अर्थात्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यह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उदीरित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अग्नि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उचित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समय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में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सेवित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अन्न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जो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सम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मात्रा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में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लिया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गया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है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आयु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वृद्धि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के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लिए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उसे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उचित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रूप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से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पकाती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है</a:t>
            </a:r>
            <a:r>
              <a:rPr lang="en-US">
                <a:ea typeface="+mn-lt"/>
                <a:cs typeface="+mn-lt"/>
              </a:rPr>
              <a:t>।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80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F809D-018E-BA7B-283D-AA42613CE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2389" y="344758"/>
            <a:ext cx="5584167" cy="567405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Local Gastrointestinal Neurons Activated (Samana Vayu Equivalent)</a:t>
            </a:r>
          </a:p>
          <a:p>
            <a:pPr algn="ctr"/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 Stimulates Gastric Motility</a:t>
            </a:r>
          </a:p>
          <a:p>
            <a:pPr algn="ctr"/>
            <a:endParaRPr lang="en-US"/>
          </a:p>
          <a:p>
            <a:pPr algn="ctr"/>
            <a:r>
              <a:rPr lang="en-US">
                <a:ea typeface="+mn-lt"/>
                <a:cs typeface="+mn-lt"/>
              </a:rPr>
              <a:t>  Coordinates Peristalsis 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 Enhances Gastric Secretion Signals </a:t>
            </a:r>
            <a:endParaRPr lang="en-US"/>
          </a:p>
          <a:p>
            <a:pPr algn="ctr"/>
            <a:endParaRPr lang="en-US">
              <a:ea typeface="+mn-lt"/>
              <a:cs typeface="+mn-lt"/>
            </a:endParaRPr>
          </a:p>
          <a:p>
            <a:pPr algn="ctr"/>
            <a:r>
              <a:rPr lang="en-US">
                <a:ea typeface="+mn-lt"/>
                <a:cs typeface="+mn-lt"/>
              </a:rPr>
              <a:t>Activation of Chief Cells &amp; Parietal Cells in Stomach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8FE9964-0D05-9E01-F01D-89ACF0BCAA27}"/>
              </a:ext>
            </a:extLst>
          </p:cNvPr>
          <p:cNvCxnSpPr/>
          <p:nvPr/>
        </p:nvCxnSpPr>
        <p:spPr>
          <a:xfrm>
            <a:off x="6309360" y="1710618"/>
            <a:ext cx="8627" cy="35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9EB3D95-F938-0A63-976D-AA9D9EE8A1B0}"/>
              </a:ext>
            </a:extLst>
          </p:cNvPr>
          <p:cNvCxnSpPr>
            <a:cxnSpLocks/>
          </p:cNvCxnSpPr>
          <p:nvPr/>
        </p:nvCxnSpPr>
        <p:spPr>
          <a:xfrm>
            <a:off x="6309359" y="3651561"/>
            <a:ext cx="8627" cy="35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B37782-D5DA-5320-AD51-0434B313E3BC}"/>
              </a:ext>
            </a:extLst>
          </p:cNvPr>
          <p:cNvCxnSpPr>
            <a:cxnSpLocks/>
          </p:cNvCxnSpPr>
          <p:nvPr/>
        </p:nvCxnSpPr>
        <p:spPr>
          <a:xfrm>
            <a:off x="6309358" y="2616391"/>
            <a:ext cx="8627" cy="35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AEE16B-4939-9605-4C4A-BC028EACA5AF}"/>
              </a:ext>
            </a:extLst>
          </p:cNvPr>
          <p:cNvCxnSpPr>
            <a:cxnSpLocks/>
          </p:cNvCxnSpPr>
          <p:nvPr/>
        </p:nvCxnSpPr>
        <p:spPr>
          <a:xfrm>
            <a:off x="6309358" y="4600466"/>
            <a:ext cx="8627" cy="353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230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8650-804A-5021-72FE-D418793F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वायुस्तन्त्रयन्त्रधरः</a:t>
            </a:r>
            <a:endParaRPr lang="en-US" sz="4800">
              <a:highlight>
                <a:srgbClr val="FFFF00"/>
              </a:highlight>
            </a:endParaRPr>
          </a:p>
        </p:txBody>
      </p:sp>
      <p:pic>
        <p:nvPicPr>
          <p:cNvPr id="4" name="Content Placeholder 3" descr="Diagram of nervous system&#10;&#10;AI-generated content may be incorrect.">
            <a:extLst>
              <a:ext uri="{FF2B5EF4-FFF2-40B4-BE49-F238E27FC236}">
                <a16:creationId xmlns:a16="http://schemas.microsoft.com/office/drawing/2014/main" id="{E7A6FC62-9421-A0EF-BAF5-FAFDE61E8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136" y="1696229"/>
            <a:ext cx="7929238" cy="49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939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5FDC-D472-C724-749A-93EFCE83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METABOLIC REGULATION BY VATA PITTA KAPHA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DA2D76F-1CA5-47B7-66F3-99C1C3EAEF2A}"/>
              </a:ext>
            </a:extLst>
          </p:cNvPr>
          <p:cNvSpPr/>
          <p:nvPr/>
        </p:nvSpPr>
        <p:spPr>
          <a:xfrm>
            <a:off x="3815575" y="2274850"/>
            <a:ext cx="4528867" cy="353859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EACD4-5E2C-5806-9FAC-40118135EBA3}"/>
              </a:ext>
            </a:extLst>
          </p:cNvPr>
          <p:cNvSpPr txBox="1"/>
          <p:nvPr/>
        </p:nvSpPr>
        <p:spPr>
          <a:xfrm rot="14160000">
            <a:off x="5679691" y="3523093"/>
            <a:ext cx="39913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VATA- OVERALL-CONTROL ON BOTH PITTA AND KAPHA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D724A-9EFE-52F5-9E00-DD4571D3207A}"/>
              </a:ext>
            </a:extLst>
          </p:cNvPr>
          <p:cNvSpPr txBox="1"/>
          <p:nvPr/>
        </p:nvSpPr>
        <p:spPr>
          <a:xfrm>
            <a:off x="3931475" y="6114776"/>
            <a:ext cx="47245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KAPHA-REGULATE ANABOLIC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01F9DF-BA6E-A8C6-7DD3-68527C4AABB9}"/>
              </a:ext>
            </a:extLst>
          </p:cNvPr>
          <p:cNvSpPr txBox="1"/>
          <p:nvPr/>
        </p:nvSpPr>
        <p:spPr>
          <a:xfrm rot="7260000" flipH="1" flipV="1">
            <a:off x="2948238" y="3853055"/>
            <a:ext cx="31254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PITTA -CATABOLIC PROCESS</a:t>
            </a:r>
          </a:p>
        </p:txBody>
      </p:sp>
    </p:spTree>
    <p:extLst>
      <p:ext uri="{BB962C8B-B14F-4D97-AF65-F5344CB8AC3E}">
        <p14:creationId xmlns:p14="http://schemas.microsoft.com/office/powerpoint/2010/main" val="3121444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tta dosha - ayurvedic physical constitution of human body type. Editable  vector illustration with symbols of fire and water. Stock Vector by ©olania  158617076">
            <a:extLst>
              <a:ext uri="{FF2B5EF4-FFF2-40B4-BE49-F238E27FC236}">
                <a16:creationId xmlns:a16="http://schemas.microsoft.com/office/drawing/2014/main" id="{6F603E50-3527-A05E-D762-C13DBEBC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3" r="-1" b="30539"/>
          <a:stretch>
            <a:fillRect/>
          </a:stretch>
        </p:blipFill>
        <p:spPr>
          <a:xfrm>
            <a:off x="1" y="10"/>
            <a:ext cx="11725605" cy="68719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EEB9F-AEC8-A8B7-7B83-4967A87D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899" y="268994"/>
            <a:ext cx="11784632" cy="144916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highlight>
                  <a:srgbClr val="FFFF00"/>
                </a:highlight>
              </a:rPr>
              <a:t>PITTA AS A REGULATOR OF CATABOLIC PROCESS</a:t>
            </a:r>
            <a:endParaRPr lang="en-US" sz="4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B4CAA-AA60-CB92-E834-10E02896817C}"/>
              </a:ext>
            </a:extLst>
          </p:cNvPr>
          <p:cNvSpPr txBox="1"/>
          <p:nvPr/>
        </p:nvSpPr>
        <p:spPr>
          <a:xfrm>
            <a:off x="6837873" y="1719533"/>
            <a:ext cx="535987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दर्शनं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पक्तिरूष्मा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च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क्षुत्तृष्णा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देहमार्दवम्</a:t>
            </a:r>
            <a:r>
              <a:rPr lang="en-US" sz="3200" b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</a:t>
            </a:r>
            <a:br>
              <a:rPr lang="en-US" sz="3600" b="1"/>
            </a:b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प्रभा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प्रसादो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मेधा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च</a:t>
            </a:r>
            <a:r>
              <a:rPr lang="en-US" sz="3600" b="1">
                <a:latin typeface="Tahoma"/>
                <a:ea typeface="Tahoma"/>
                <a:cs typeface="Tahoma"/>
              </a:rPr>
              <a:t> </a:t>
            </a:r>
            <a:r>
              <a:rPr lang="en-US" sz="32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पित्तकर्माविकारजम्</a:t>
            </a:r>
            <a:r>
              <a:rPr lang="en-US" sz="3200" b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||५०||</a:t>
            </a:r>
            <a:endParaRPr lang="en-US" sz="3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2490F-0550-875A-5083-ED5493C1B709}"/>
              </a:ext>
            </a:extLst>
          </p:cNvPr>
          <p:cNvSpPr txBox="1"/>
          <p:nvPr/>
        </p:nvSpPr>
        <p:spPr>
          <a:xfrm>
            <a:off x="9138249" y="4063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cs typeface="Segoe UI"/>
              </a:rPr>
              <a:t>Ch sutr 18/50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01758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Kapha Dosha: How to Embrace Your 'Juiciness' &amp; Stay Balanced - Dr. Axe">
            <a:extLst>
              <a:ext uri="{FF2B5EF4-FFF2-40B4-BE49-F238E27FC236}">
                <a16:creationId xmlns:a16="http://schemas.microsoft.com/office/drawing/2014/main" id="{A56848A4-C3AE-5741-512D-6FE3BCBE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95" r="13744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9C19C-62FA-BBC4-DE5D-4A0C4F89A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670453" cy="1899912"/>
          </a:xfrm>
        </p:spPr>
        <p:txBody>
          <a:bodyPr>
            <a:normAutofit/>
          </a:bodyPr>
          <a:lstStyle/>
          <a:p>
            <a:r>
              <a:rPr lang="en-US" sz="3100">
                <a:highlight>
                  <a:srgbClr val="FFFF00"/>
                </a:highlight>
              </a:rPr>
              <a:t>KAPHA AS A REGULATOR OF ANABOLIC APROCESS</a:t>
            </a:r>
            <a:endParaRPr lang="en-US" sz="3100"/>
          </a:p>
          <a:p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C91A2-90DE-2559-F2F4-41B4E0F90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403" y="2434201"/>
            <a:ext cx="517365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err="1"/>
              <a:t>स्नेहो</a:t>
            </a:r>
            <a:r>
              <a:rPr lang="en-US" sz="2400" b="1"/>
              <a:t> </a:t>
            </a:r>
            <a:r>
              <a:rPr lang="en-US" sz="2400" b="1" err="1"/>
              <a:t>बन्धः</a:t>
            </a:r>
            <a:r>
              <a:rPr lang="en-US" sz="2400" b="1"/>
              <a:t> </a:t>
            </a:r>
            <a:r>
              <a:rPr lang="en-US" sz="2400" b="1" err="1"/>
              <a:t>स्थिरत्वं</a:t>
            </a:r>
            <a:r>
              <a:rPr lang="en-US" sz="2400" b="1"/>
              <a:t> च </a:t>
            </a:r>
            <a:r>
              <a:rPr lang="en-US" sz="2400" b="1" err="1"/>
              <a:t>गौरवं</a:t>
            </a:r>
            <a:r>
              <a:rPr lang="en-US" sz="2400" b="1"/>
              <a:t> </a:t>
            </a:r>
            <a:r>
              <a:rPr lang="en-US" sz="2400" b="1" err="1"/>
              <a:t>वृषता</a:t>
            </a:r>
            <a:r>
              <a:rPr lang="en-US" sz="2400" b="1"/>
              <a:t> </a:t>
            </a:r>
            <a:r>
              <a:rPr lang="en-US" sz="2400" b="1" err="1"/>
              <a:t>बलम्</a:t>
            </a:r>
            <a:r>
              <a:rPr lang="en-US" sz="2400" b="1"/>
              <a:t>|</a:t>
            </a:r>
            <a:br>
              <a:rPr lang="en-US" sz="2400" b="1"/>
            </a:br>
            <a:r>
              <a:rPr lang="en-US" sz="2400" b="1" err="1"/>
              <a:t>क्षमा</a:t>
            </a:r>
            <a:r>
              <a:rPr lang="en-US" sz="2400" b="1"/>
              <a:t> </a:t>
            </a:r>
            <a:r>
              <a:rPr lang="en-US" sz="2400" b="1" err="1"/>
              <a:t>धृतिरलोभश्च</a:t>
            </a:r>
            <a:r>
              <a:rPr lang="en-US" sz="2400" b="1"/>
              <a:t> </a:t>
            </a:r>
            <a:r>
              <a:rPr lang="en-US" sz="2400" b="1" err="1"/>
              <a:t>कफकर्माविकारजम्</a:t>
            </a:r>
            <a:r>
              <a:rPr lang="en-US" sz="2400" b="1"/>
              <a:t>||५१||</a:t>
            </a:r>
            <a:endParaRPr lang="en-US" sz="2400"/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96F08-85EE-C43D-DADB-5866475DA46F}"/>
              </a:ext>
            </a:extLst>
          </p:cNvPr>
          <p:cNvSpPr txBox="1"/>
          <p:nvPr/>
        </p:nvSpPr>
        <p:spPr>
          <a:xfrm>
            <a:off x="8620664" y="466689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/>
              <a:t>Ch </a:t>
            </a:r>
            <a:r>
              <a:rPr lang="en-US" sz="3200" b="1" err="1"/>
              <a:t>sutr</a:t>
            </a:r>
            <a:r>
              <a:rPr lang="en-US" sz="3200" b="1"/>
              <a:t> 18/51</a:t>
            </a:r>
            <a:r>
              <a:rPr lang="en-US" sz="3200"/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atabolism&#10;&#10;AI-generated content may be incorrect.">
            <a:extLst>
              <a:ext uri="{FF2B5EF4-FFF2-40B4-BE49-F238E27FC236}">
                <a16:creationId xmlns:a16="http://schemas.microsoft.com/office/drawing/2014/main" id="{EA099065-E630-6A98-6F31-6415EAEBB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19" y="643467"/>
            <a:ext cx="105465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1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ast Moving Rain Clouds over British Town, Time Lapse Footage">
            <a:extLst>
              <a:ext uri="{FF2B5EF4-FFF2-40B4-BE49-F238E27FC236}">
                <a16:creationId xmlns:a16="http://schemas.microsoft.com/office/drawing/2014/main" id="{1E68B2A7-7E16-A7CC-FD6A-323BF4C6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7A024-9853-BE62-5FC6-72F98165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“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latin typeface="Mangal"/>
                <a:cs typeface="Mangal"/>
              </a:rPr>
              <a:t>पित्तं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पंगु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800" err="1">
                <a:solidFill>
                  <a:srgbClr val="FF0000"/>
                </a:solidFill>
                <a:highlight>
                  <a:srgbClr val="C0C0C0"/>
                </a:highlight>
                <a:latin typeface="Mangal"/>
                <a:cs typeface="Mangal"/>
              </a:rPr>
              <a:t>कफः</a:t>
            </a:r>
            <a:r>
              <a:rPr lang="en-US" sz="4800">
                <a:solidFill>
                  <a:srgbClr val="FF0000"/>
                </a:solidFill>
                <a:highlight>
                  <a:srgbClr val="C0C0C0"/>
                </a:highlight>
                <a:latin typeface="Mangal"/>
                <a:cs typeface="Mangal"/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latin typeface="Aptos Display"/>
                <a:cs typeface="Mangal"/>
              </a:rPr>
              <a:t>पंगु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पंगवो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मल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धातवः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।</a:t>
            </a:r>
            <a:br>
              <a:rPr lang="en-US" sz="4700">
                <a:highlight>
                  <a:srgbClr val="C0C0C0"/>
                </a:highlight>
                <a:ea typeface="+mj-lt"/>
                <a:cs typeface="+mj-lt"/>
              </a:rPr>
            </a:br>
            <a:br>
              <a:rPr lang="en-US" sz="4700">
                <a:highlight>
                  <a:srgbClr val="C0C0C0"/>
                </a:highlight>
                <a:ea typeface="+mj-lt"/>
                <a:cs typeface="+mj-lt"/>
              </a:rPr>
            </a:b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वायुना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 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यत्र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नियन्ते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तत्र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गच्छन्ति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 </a:t>
            </a:r>
            <a:r>
              <a:rPr lang="en-US" sz="4700" err="1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मेघवत्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  <a:ea typeface="+mj-lt"/>
                <a:cs typeface="+mj-lt"/>
              </a:rPr>
              <a:t>।।</a:t>
            </a:r>
            <a:r>
              <a:rPr lang="en-US" sz="4700">
                <a:solidFill>
                  <a:srgbClr val="FF0000"/>
                </a:solidFill>
                <a:highlight>
                  <a:srgbClr val="C0C0C0"/>
                </a:highlight>
              </a:rPr>
              <a:t>”</a:t>
            </a:r>
            <a:endParaRPr lang="en-US">
              <a:solidFill>
                <a:srgbClr val="FF0000"/>
              </a:solidFill>
              <a:highlight>
                <a:srgbClr val="C0C0C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0214-29DF-A660-B676-F719DDFF0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660" y="4475706"/>
            <a:ext cx="10668000" cy="109839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4800">
                <a:solidFill>
                  <a:srgbClr val="FFFFFF"/>
                </a:solidFill>
              </a:rPr>
              <a:t>VATA AS A REGULATOR OF BOTH PITTA ANF KAPHA</a:t>
            </a:r>
          </a:p>
        </p:txBody>
      </p:sp>
    </p:spTree>
    <p:extLst>
      <p:ext uri="{BB962C8B-B14F-4D97-AF65-F5344CB8AC3E}">
        <p14:creationId xmlns:p14="http://schemas.microsoft.com/office/powerpoint/2010/main" val="1971777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7859-0885-1A80-C911-AF11BB6E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err="1">
                <a:solidFill>
                  <a:srgbClr val="FF0000"/>
                </a:solidFill>
                <a:highlight>
                  <a:srgbClr val="FFFF00"/>
                </a:highlight>
                <a:latin typeface="Mangal"/>
                <a:cs typeface="Mangal"/>
              </a:rPr>
              <a:t>निरूक्ति</a:t>
            </a:r>
            <a:endParaRPr lang="en-US" sz="4000">
              <a:highlight>
                <a:srgbClr val="FFFF00"/>
              </a:highlight>
            </a:endParaRPr>
          </a:p>
          <a:p>
            <a:pPr algn="ctr"/>
            <a:endParaRPr lang="en-US" sz="660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49A1-73CC-AC43-3C8E-85282E0B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अंगति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व्याप्नोति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इति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अग्निः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।</a:t>
            </a:r>
            <a:r>
              <a:rPr lang="en-US" sz="3200" b="1">
                <a:solidFill>
                  <a:srgbClr val="FF0000"/>
                </a:solidFill>
                <a:latin typeface="Century Gothic"/>
              </a:rPr>
              <a:t> </a:t>
            </a:r>
            <a:endParaRPr lang="en-US" sz="320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उभौ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अपि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उर्ध्वज्वलनस्वभावौ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। (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वाचस्पत्यम्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)</a:t>
            </a:r>
            <a:r>
              <a:rPr lang="en-US" sz="3200" b="1">
                <a:solidFill>
                  <a:srgbClr val="FF0000"/>
                </a:solidFill>
                <a:latin typeface="Century Gothic"/>
              </a:rPr>
              <a:t> </a:t>
            </a:r>
            <a:endParaRPr lang="en-US" sz="320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अग्निः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कस्मात्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-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अग्रणी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भवति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 । (</a:t>
            </a:r>
            <a:r>
              <a:rPr lang="en-US" sz="3200" b="1" err="1">
                <a:solidFill>
                  <a:srgbClr val="FF0000"/>
                </a:solidFill>
                <a:latin typeface="Mangal"/>
                <a:cs typeface="Mangal"/>
              </a:rPr>
              <a:t>यास्क</a:t>
            </a:r>
            <a:r>
              <a:rPr lang="en-US" sz="3200" b="1">
                <a:solidFill>
                  <a:srgbClr val="FF0000"/>
                </a:solidFill>
                <a:latin typeface="Mangal"/>
                <a:cs typeface="Mangal"/>
              </a:rPr>
              <a:t>)</a:t>
            </a:r>
            <a:r>
              <a:rPr lang="en-US" sz="3200" b="1">
                <a:solidFill>
                  <a:srgbClr val="FF0000"/>
                </a:solidFill>
                <a:latin typeface="Century Gothic"/>
              </a:rPr>
              <a:t> </a:t>
            </a:r>
            <a:endParaRPr lang="en-US" sz="3200">
              <a:solidFill>
                <a:srgbClr val="FF0000"/>
              </a:solidFill>
            </a:endParaRPr>
          </a:p>
          <a:p>
            <a:r>
              <a:rPr lang="en-US">
                <a:latin typeface="Century Gothic"/>
              </a:rPr>
              <a:t>One which spreads, covers, expands and expands its extent.</a:t>
            </a:r>
            <a:endParaRPr lang="en-US" sz="4000"/>
          </a:p>
          <a:p>
            <a:r>
              <a:rPr lang="en-US">
                <a:latin typeface="Century Gothic"/>
              </a:rPr>
              <a:t>Which is always directed upwards.</a:t>
            </a:r>
            <a:endParaRPr lang="en-US" sz="4000"/>
          </a:p>
          <a:p>
            <a:r>
              <a:rPr lang="en-US">
                <a:latin typeface="Century Gothic"/>
              </a:rPr>
              <a:t>Which is always worshipped very firstly</a:t>
            </a:r>
            <a:endParaRPr lang="en-US" sz="2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9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C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diagram of a company&#10;&#10;AI-generated content may be incorrect.">
            <a:extLst>
              <a:ext uri="{FF2B5EF4-FFF2-40B4-BE49-F238E27FC236}">
                <a16:creationId xmlns:a16="http://schemas.microsoft.com/office/drawing/2014/main" id="{C11EC550-863D-2AD0-7519-71B7A2B41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29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C5C8-ADD5-02D6-841A-ACFAEBB4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r>
              <a:rPr lang="en-US" b="1" dirty="0">
                <a:highlight>
                  <a:srgbClr val="FFFF00"/>
                </a:highlight>
                <a:ea typeface="+mj-lt"/>
                <a:cs typeface="+mj-lt"/>
              </a:rPr>
              <a:t>AVASTHA PAKA</a:t>
            </a:r>
            <a:br>
              <a:rPr lang="en-US" b="1" dirty="0">
                <a:highlight>
                  <a:srgbClr val="FFFF00"/>
                </a:highlight>
                <a:ea typeface="+mj-lt"/>
                <a:cs typeface="+mj-lt"/>
              </a:rPr>
            </a:br>
            <a:r>
              <a:rPr lang="en-US" b="1" dirty="0">
                <a:highlight>
                  <a:srgbClr val="FFFF00"/>
                </a:highlight>
                <a:ea typeface="+mj-lt"/>
                <a:cs typeface="+mj-lt"/>
              </a:rPr>
              <a:t>First stage of Digestion (Madhura) :</a:t>
            </a:r>
            <a:br>
              <a:rPr lang="en-US" dirty="0">
                <a:ea typeface="+mj-lt"/>
                <a:cs typeface="+mj-lt"/>
              </a:rPr>
            </a:br>
            <a:br>
              <a:rPr lang="en-US" dirty="0">
                <a:ea typeface="+mj-lt"/>
                <a:cs typeface="+mj-lt"/>
              </a:rPr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257DF-D7CE-8212-1CA9-C98C5DF26AF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5038" y="3277544"/>
          <a:ext cx="10515600" cy="2075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9152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0312F-AC36-CF1C-A9C4-004BA5221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2) Second stage of Digestion (Amla): 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48603-C0DE-FDBD-B3F6-D4BC5E283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परं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तु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पच्यमानस्य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विदग्धस्याम्लभावतः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endParaRPr lang="en-US" sz="3600" b="1">
              <a:ea typeface="+mn-lt"/>
              <a:cs typeface="+mn-lt"/>
            </a:endParaRPr>
          </a:p>
          <a:p>
            <a:pPr marL="0" indent="0" algn="ctr">
              <a:buNone/>
            </a:pPr>
            <a:b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आशयाच्च्यवमानस्य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3600" b="1" err="1">
                <a:highlight>
                  <a:srgbClr val="FFFF00"/>
                </a:highlight>
                <a:ea typeface="+mn-lt"/>
                <a:cs typeface="+mn-lt"/>
              </a:rPr>
              <a:t>पित्तमच्छमुदीर्यते</a:t>
            </a:r>
            <a:r>
              <a:rPr lang="en-US" sz="3600" b="1" dirty="0">
                <a:highlight>
                  <a:srgbClr val="FFFF00"/>
                </a:highlight>
                <a:ea typeface="+mn-lt"/>
                <a:cs typeface="+mn-lt"/>
              </a:rPr>
              <a:t>||१०||</a:t>
            </a:r>
            <a:endParaRPr lang="en-US" b="1" dirty="0"/>
          </a:p>
          <a:p>
            <a:endParaRPr lang="en-US" sz="2400">
              <a:highlight>
                <a:srgbClr val="FFFF00"/>
              </a:highlight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870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4A669-292E-D0D5-A9A4-0E22DCCD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Third stage of digestion (Katu): </a:t>
            </a:r>
            <a:endParaRPr lang="en-US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01DDC-F48B-AAF2-F3AB-7494CAA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पक्वाशयं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तु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प्राप्तस्य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शोष्यमाणस्य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वह्निना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endParaRPr lang="en-US" b="1">
              <a:highlight>
                <a:srgbClr val="FFFF00"/>
              </a:highlight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br>
              <a:rPr lang="en-US" b="1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     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परिपिण्डितपक्वस्य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वायुः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स्यात्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b="1" err="1">
                <a:highlight>
                  <a:srgbClr val="FFFF00"/>
                </a:highlight>
                <a:ea typeface="+mn-lt"/>
                <a:cs typeface="+mn-lt"/>
              </a:rPr>
              <a:t>कटुभावतः</a:t>
            </a:r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||११||</a:t>
            </a:r>
            <a:endParaRPr lang="en-US" b="1" dirty="0">
              <a:highlight>
                <a:srgbClr val="FFFF00"/>
              </a:highlight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br>
              <a:rPr lang="en-US" sz="2000" dirty="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2000" dirty="0">
                <a:ea typeface="+mn-lt"/>
                <a:cs typeface="+mn-lt"/>
              </a:rPr>
              <a:t>▪ No enzymes – produced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 ▪ Fermentation of remaining carbohydrates by bacteria &amp; release of H₂, CO₂ &amp; CH₄ gases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 ▪ Remaining proteins to amino acids, again to indole, skatole &amp; fatty acids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 ▪ When chyme remains in LI for 3–10 </a:t>
            </a:r>
            <a:r>
              <a:rPr lang="en-US" sz="2000" dirty="0" err="1">
                <a:ea typeface="+mn-lt"/>
                <a:cs typeface="+mn-lt"/>
              </a:rPr>
              <a:t>hrs</a:t>
            </a:r>
            <a:r>
              <a:rPr lang="en-US" sz="2000" dirty="0">
                <a:ea typeface="+mn-lt"/>
                <a:cs typeface="+mn-lt"/>
              </a:rPr>
              <a:t> – becomes solid or semisolid due to water absorption – feces</a:t>
            </a:r>
            <a:br>
              <a:rPr lang="en-US" sz="2000" dirty="0">
                <a:ea typeface="+mn-lt"/>
                <a:cs typeface="+mn-lt"/>
              </a:rPr>
            </a:br>
            <a:r>
              <a:rPr lang="en-US" sz="2000" dirty="0">
                <a:ea typeface="+mn-lt"/>
                <a:cs typeface="+mn-lt"/>
              </a:rPr>
              <a:t> ▪ Stage of digestion in LI – comparable to </a:t>
            </a:r>
            <a:r>
              <a:rPr lang="en-US" sz="2000" b="1" dirty="0" err="1">
                <a:ea typeface="+mn-lt"/>
                <a:cs typeface="+mn-lt"/>
              </a:rPr>
              <a:t>Katu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avastha</a:t>
            </a:r>
            <a:r>
              <a:rPr lang="en-US" sz="2000" b="1" dirty="0">
                <a:ea typeface="+mn-lt"/>
                <a:cs typeface="+mn-lt"/>
              </a:rPr>
              <a:t> </a:t>
            </a:r>
            <a:r>
              <a:rPr lang="en-US" sz="2000" b="1" dirty="0" err="1">
                <a:ea typeface="+mn-lt"/>
                <a:cs typeface="+mn-lt"/>
              </a:rPr>
              <a:t>paka</a:t>
            </a:r>
            <a:endParaRPr lang="en-US" sz="2000" dirty="0" err="1">
              <a:latin typeface="Tahoma"/>
              <a:ea typeface="Tahoma"/>
              <a:cs typeface="Tahoma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195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399F-7DC8-F783-1BB8-04EEEA4D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08" y="5691"/>
            <a:ext cx="10515600" cy="1325563"/>
          </a:xfrm>
        </p:spPr>
        <p:txBody>
          <a:bodyPr/>
          <a:lstStyle/>
          <a:p>
            <a:pPr algn="ctr"/>
            <a:r>
              <a:rPr lang="en-US">
                <a:highlight>
                  <a:srgbClr val="FFFF00"/>
                </a:highlight>
              </a:rPr>
              <a:t>NISHTA PAKA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F349-6888-AA53-597B-22004870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977361"/>
            <a:ext cx="10515600" cy="531462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ETYMOLOGY (</a:t>
            </a:r>
            <a:r>
              <a:rPr lang="en-US" b="1" err="1">
                <a:ea typeface="+mn-lt"/>
                <a:cs typeface="+mn-lt"/>
              </a:rPr>
              <a:t>निरुक्ति</a:t>
            </a:r>
            <a:r>
              <a:rPr lang="en-US" b="1">
                <a:ea typeface="+mn-lt"/>
                <a:cs typeface="+mn-lt"/>
              </a:rPr>
              <a:t>)</a:t>
            </a:r>
            <a:endParaRPr lang="en-US"/>
          </a:p>
          <a:p>
            <a:endParaRPr lang="en-US" b="1"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▪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विशिष्टः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जरणे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निष्ठाकाले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रसविशेषस्य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पाकः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प्रादुर्भावि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विपाकः</a:t>
            </a:r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।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                                                                                                                    </a:t>
            </a:r>
            <a:r>
              <a:rPr lang="en-US" b="1">
                <a:ea typeface="+mn-lt"/>
                <a:cs typeface="+mn-lt"/>
              </a:rPr>
              <a:t>[</a:t>
            </a:r>
            <a:r>
              <a:rPr lang="en-US" b="1" err="1">
                <a:ea typeface="+mn-lt"/>
                <a:cs typeface="+mn-lt"/>
              </a:rPr>
              <a:t>प्रशस्तपाद</a:t>
            </a:r>
            <a:r>
              <a:rPr lang="en-US" b="1">
                <a:ea typeface="+mn-lt"/>
                <a:cs typeface="+mn-lt"/>
              </a:rPr>
              <a:t>]</a:t>
            </a:r>
            <a:endParaRPr lang="en-US" err="1"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• The transformed rasa obtained at the end of digestion is defined as </a:t>
            </a:r>
            <a:r>
              <a:rPr lang="en-US" b="1" err="1">
                <a:ea typeface="+mn-lt"/>
                <a:cs typeface="+mn-lt"/>
              </a:rPr>
              <a:t>vipaka</a:t>
            </a:r>
            <a:endParaRPr lang="en-US"/>
          </a:p>
          <a:p>
            <a:pPr marL="0" indent="0">
              <a:buNone/>
            </a:pPr>
            <a:endParaRPr lang="en-US" b="1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▪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विशिष्टः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पाको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विपाकः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।</a:t>
            </a:r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                                                 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  (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सु.सू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./40/10: </a:t>
            </a:r>
            <a:r>
              <a:rPr lang="en-US" b="1" err="1">
                <a:solidFill>
                  <a:srgbClr val="FF0000"/>
                </a:solidFill>
                <a:ea typeface="+mn-lt"/>
                <a:cs typeface="+mn-lt"/>
              </a:rPr>
              <a:t>डल</a:t>
            </a: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)</a:t>
            </a:r>
          </a:p>
          <a:p>
            <a:br>
              <a:rPr lang="en-US" b="1">
                <a:ea typeface="+mn-lt"/>
                <a:cs typeface="+mn-lt"/>
              </a:rPr>
            </a:br>
            <a:r>
              <a:rPr lang="en-US" b="1">
                <a:ea typeface="+mn-lt"/>
                <a:cs typeface="+mn-lt"/>
              </a:rPr>
              <a:t> • Paka refers to transformation (</a:t>
            </a:r>
            <a:r>
              <a:rPr lang="en-US" i="1" err="1">
                <a:ea typeface="+mn-lt"/>
                <a:cs typeface="+mn-lt"/>
              </a:rPr>
              <a:t>parinama</a:t>
            </a:r>
            <a:r>
              <a:rPr lang="en-US">
                <a:ea typeface="+mn-lt"/>
                <a:cs typeface="+mn-lt"/>
              </a:rPr>
              <a:t>). Vishishta (special action) </a:t>
            </a:r>
            <a:r>
              <a:rPr lang="en-US" err="1">
                <a:ea typeface="+mn-lt"/>
                <a:cs typeface="+mn-lt"/>
              </a:rPr>
              <a:t>paka</a:t>
            </a:r>
            <a:r>
              <a:rPr lang="en-US">
                <a:ea typeface="+mn-lt"/>
                <a:cs typeface="+mn-lt"/>
              </a:rPr>
              <a:t> is </a:t>
            </a:r>
            <a:r>
              <a:rPr lang="en-US" err="1">
                <a:ea typeface="+mn-lt"/>
                <a:cs typeface="+mn-lt"/>
              </a:rPr>
              <a:t>vipaka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• As it occurs at the last stage (</a:t>
            </a:r>
            <a:r>
              <a:rPr lang="en-US" i="1" err="1">
                <a:ea typeface="+mn-lt"/>
                <a:cs typeface="+mn-lt"/>
              </a:rPr>
              <a:t>nishtakal</a:t>
            </a:r>
            <a:r>
              <a:rPr lang="en-US">
                <a:ea typeface="+mn-lt"/>
                <a:cs typeface="+mn-lt"/>
              </a:rPr>
              <a:t>) of digestion, also called </a:t>
            </a:r>
            <a:r>
              <a:rPr lang="en-US" i="1" err="1">
                <a:ea typeface="+mn-lt"/>
                <a:cs typeface="+mn-lt"/>
              </a:rPr>
              <a:t>Nishtapaka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Ayurveda Digestive Fire Knowledge Test | QuizMaker">
            <a:extLst>
              <a:ext uri="{FF2B5EF4-FFF2-40B4-BE49-F238E27FC236}">
                <a16:creationId xmlns:a16="http://schemas.microsoft.com/office/drawing/2014/main" id="{35219375-7D07-8F99-2250-E6E22C9F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87" r="4893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9A6C5-C32C-72CD-100E-CA5AC5A8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74" y="321993"/>
            <a:ext cx="3822189" cy="1899912"/>
          </a:xfrm>
        </p:spPr>
        <p:txBody>
          <a:bodyPr>
            <a:normAutofit/>
          </a:bodyPr>
          <a:lstStyle/>
          <a:p>
            <a:r>
              <a:rPr lang="en-US"/>
              <a:t>BHUTAGNI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CEAF-C6D0-DB18-D37D-24780379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4656075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भौमाप्याग्नेयवायव्याः</a:t>
            </a:r>
            <a: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पञ्चोष्माणः</a:t>
            </a:r>
            <a: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सनाभसाः</a:t>
            </a:r>
            <a: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पञ्चाहारगुणान्स्वान्स्वान्पार्थिवादीन्पचन्ति</a:t>
            </a:r>
            <a: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हि</a:t>
            </a:r>
            <a:r>
              <a:rPr lang="en-US">
                <a:highlight>
                  <a:srgbClr val="FFFF00"/>
                </a:highlight>
                <a:latin typeface="Tahoma"/>
                <a:ea typeface="Tahoma"/>
                <a:cs typeface="Tahoma"/>
              </a:rPr>
              <a:t>||१३||</a:t>
            </a:r>
            <a:br>
              <a:rPr lang="en-US">
                <a:latin typeface="Tahoma"/>
                <a:ea typeface="Tahoma"/>
                <a:cs typeface="Tahoma"/>
              </a:rPr>
            </a:br>
            <a:br>
              <a:rPr lang="en-US">
                <a:latin typeface="Tahoma"/>
                <a:ea typeface="Tahoma"/>
                <a:cs typeface="Tahoma"/>
              </a:rPr>
            </a:br>
            <a:endParaRPr lang="en-US">
              <a:latin typeface="Tahoma"/>
              <a:ea typeface="Tahoma"/>
              <a:cs typeface="Tahoma"/>
            </a:endParaRPr>
          </a:p>
          <a:p>
            <a:pPr algn="ctr"/>
            <a:endParaRPr lang="en-US">
              <a:latin typeface="Aptos" panose="020B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43518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C685F-4D16-BF0F-FA5E-8FEF864F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965"/>
            <a:ext cx="10515600" cy="47251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>
                <a:ea typeface="+mn-lt"/>
                <a:cs typeface="+mn-lt"/>
              </a:rPr>
              <a:t>Dietary Proteins 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 ↓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Stomach: Pepsin → Polypeptides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 ↓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Small Intestine: Trypsin, Chymotrypsin → Peptides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 ↓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Peptidases → Amino Acids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 ↓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Absorption into Bloodstream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 ↓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Liver: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 → Protein Synthesis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 → Deamination: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  • Ammonia → Urea → Urine</a:t>
            </a:r>
            <a:endParaRPr lang="en-US" sz="1600" b="1"/>
          </a:p>
          <a:p>
            <a:r>
              <a:rPr lang="en-US" sz="1600" b="1">
                <a:ea typeface="+mn-lt"/>
                <a:cs typeface="+mn-lt"/>
              </a:rPr>
              <a:t>        • Keto acids → Glucose/Energy</a:t>
            </a:r>
            <a:endParaRPr lang="en-US" sz="1600" b="1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C423F58-778B-1203-FAAF-ECC23CF63C24}"/>
              </a:ext>
            </a:extLst>
          </p:cNvPr>
          <p:cNvSpPr/>
          <p:nvPr/>
        </p:nvSpPr>
        <p:spPr>
          <a:xfrm>
            <a:off x="7614162" y="4898366"/>
            <a:ext cx="529260" cy="16188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6D6173-10F2-BB98-0DB3-980F1E165AA2}"/>
                  </a:ext>
                </a:extLst>
              </p14:cNvPr>
              <p14:cNvContentPartPr/>
              <p14:nvPr/>
            </p14:nvContentPartPr>
            <p14:xfrm>
              <a:off x="6178825" y="3163956"/>
              <a:ext cx="16565" cy="1656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6D6173-10F2-BB98-0DB3-980F1E165A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0575" y="2335706"/>
                <a:ext cx="1656500" cy="16565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3FFB3D-E17C-0C05-7D48-7FF36025F0EC}"/>
              </a:ext>
            </a:extLst>
          </p:cNvPr>
          <p:cNvSpPr txBox="1"/>
          <p:nvPr/>
        </p:nvSpPr>
        <p:spPr>
          <a:xfrm>
            <a:off x="8472640" y="2431961"/>
            <a:ext cx="28814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ea typeface="+mn-lt"/>
                <a:cs typeface="+mn-lt"/>
              </a:rPr>
              <a:t>जठराग्नि</a:t>
            </a:r>
            <a:r>
              <a:rPr lang="en-US" sz="2000" b="1">
                <a:ea typeface="+mn-lt"/>
                <a:cs typeface="+mn-lt"/>
              </a:rPr>
              <a:t> </a:t>
            </a:r>
            <a:r>
              <a:rPr lang="en-US" sz="2000" b="1" err="1">
                <a:ea typeface="+mn-lt"/>
                <a:cs typeface="+mn-lt"/>
              </a:rPr>
              <a:t>व्यापार</a:t>
            </a:r>
            <a:endParaRPr lang="en-US" sz="2000" b="1">
              <a:ea typeface="+mn-lt"/>
              <a:cs typeface="+mn-lt"/>
            </a:endParaRPr>
          </a:p>
          <a:p>
            <a:pPr algn="l"/>
            <a:endParaRPr lang="en-US" sz="120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834E1D0-9354-A813-BB97-304A50583433}"/>
              </a:ext>
            </a:extLst>
          </p:cNvPr>
          <p:cNvSpPr/>
          <p:nvPr/>
        </p:nvSpPr>
        <p:spPr>
          <a:xfrm>
            <a:off x="7614162" y="1605950"/>
            <a:ext cx="486128" cy="22371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D71136-9918-359B-9E40-C2BD802C0A55}"/>
              </a:ext>
            </a:extLst>
          </p:cNvPr>
          <p:cNvSpPr txBox="1"/>
          <p:nvPr/>
        </p:nvSpPr>
        <p:spPr>
          <a:xfrm>
            <a:off x="8131834" y="541451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cs typeface="Segoe UI"/>
              </a:rPr>
              <a:t>भूताग्नि</a:t>
            </a:r>
            <a:r>
              <a:rPr lang="en-US" sz="2000" b="1">
                <a:cs typeface="Segoe UI"/>
              </a:rPr>
              <a:t>  </a:t>
            </a:r>
            <a:r>
              <a:rPr lang="en-US" sz="2000" b="1" err="1">
                <a:cs typeface="Segoe UI"/>
              </a:rPr>
              <a:t>व्यापार</a:t>
            </a:r>
            <a:r>
              <a:rPr lang="en-US" sz="2000">
                <a:cs typeface="Segoe UI"/>
              </a:rPr>
              <a:t>​</a:t>
            </a:r>
          </a:p>
          <a:p>
            <a:r>
              <a:rPr lang="en-US" sz="1200">
                <a:cs typeface="Segoe UI"/>
              </a:rPr>
              <a:t>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598C5-1561-9511-C0B0-786C95FF4A9C}"/>
              </a:ext>
            </a:extLst>
          </p:cNvPr>
          <p:cNvSpPr txBox="1"/>
          <p:nvPr/>
        </p:nvSpPr>
        <p:spPr>
          <a:xfrm>
            <a:off x="1468991" y="347244"/>
            <a:ext cx="10262557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जाठरेणाग्निना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पूर्वं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कृते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संघात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भेदे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पश्चाद्भूताग्नयः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पञ्च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स्वं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स्वं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द्रव्यं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पचन्ति</a:t>
            </a:r>
            <a:r>
              <a:rPr lang="en-US" sz="2800" b="1">
                <a:highlight>
                  <a:srgbClr val="FFFF00"/>
                </a:highlight>
                <a:ea typeface="+mn-lt"/>
                <a:cs typeface="+mn-lt"/>
              </a:rPr>
              <a:t> ||  chakrapani tika15/13</a:t>
            </a:r>
            <a:endParaRPr lang="en-US" sz="2800" b="1">
              <a:highlight>
                <a:srgbClr val="FFFF00"/>
              </a:highlight>
            </a:endParaRPr>
          </a:p>
          <a:p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670262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2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8ECEB-9632-4E9C-2D0E-4613B51C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GLUCOSE METABOLISM IN LIVER</a:t>
            </a:r>
          </a:p>
        </p:txBody>
      </p:sp>
      <p:pic>
        <p:nvPicPr>
          <p:cNvPr id="4" name="Content Placeholder 3" descr="Gluconeogenesis, Glycogenesis, Glycogenolysis – biochemistry">
            <a:extLst>
              <a:ext uri="{FF2B5EF4-FFF2-40B4-BE49-F238E27FC236}">
                <a16:creationId xmlns:a16="http://schemas.microsoft.com/office/drawing/2014/main" id="{64990745-0E5A-F485-63AD-2331BDF6C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8029" y="199812"/>
            <a:ext cx="5717528" cy="61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5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FC42E6-6C25-4922-95D2-B97B1E123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5F874-A8A5-4A14-8CFC-828968DE6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754" y="0"/>
            <a:ext cx="473178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79B79-5A5B-DE65-C0BA-1422E917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716" y="871442"/>
            <a:ext cx="2924843" cy="31723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595959"/>
                </a:solidFill>
                <a:latin typeface="+mj-lt"/>
                <a:ea typeface="+mj-ea"/>
                <a:cs typeface="+mj-cs"/>
              </a:rPr>
              <a:t>HMP</a:t>
            </a:r>
            <a:br>
              <a:rPr lang="en-US" kern="1200"/>
            </a:br>
            <a:r>
              <a:rPr lang="en-US">
                <a:solidFill>
                  <a:srgbClr val="595959"/>
                </a:solidFill>
              </a:rPr>
              <a:t>PATHWAY in liver</a:t>
            </a:r>
            <a:endParaRPr lang="en-US" kern="1200">
              <a:solidFill>
                <a:srgbClr val="595959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Pentose Phosphate - an overview | ScienceDirect Topics">
            <a:extLst>
              <a:ext uri="{FF2B5EF4-FFF2-40B4-BE49-F238E27FC236}">
                <a16:creationId xmlns:a16="http://schemas.microsoft.com/office/drawing/2014/main" id="{8F8DC532-F09A-5B07-4187-828DB492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600" y="685799"/>
            <a:ext cx="591525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70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21222-80C8-3FAA-4809-96D7AAD84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PROTEIN SYNTHESIS IN LIVER</a:t>
            </a:r>
            <a:endParaRPr lang="en-US" sz="33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Picture 4" descr="4.6 Protein Uptake, Absorption, Transport &amp; Liver Uptake | Nutrition">
            <a:extLst>
              <a:ext uri="{FF2B5EF4-FFF2-40B4-BE49-F238E27FC236}">
                <a16:creationId xmlns:a16="http://schemas.microsoft.com/office/drawing/2014/main" id="{12A8064E-4F0E-7494-3569-2572D8B12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495336"/>
            <a:ext cx="6780700" cy="38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8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B058-4634-6E29-7455-02F5367C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AGNI</a:t>
            </a:r>
          </a:p>
        </p:txBody>
      </p:sp>
      <p:pic>
        <p:nvPicPr>
          <p:cNvPr id="4" name="Content Placeholder 3" descr="A group of red rectangles with white text&#10;&#10;AI-generated content may be incorrect.">
            <a:extLst>
              <a:ext uri="{FF2B5EF4-FFF2-40B4-BE49-F238E27FC236}">
                <a16:creationId xmlns:a16="http://schemas.microsoft.com/office/drawing/2014/main" id="{BFCD89E4-94E1-D96D-6BBA-69AE3F064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610" y="517286"/>
            <a:ext cx="11227533" cy="53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ADC3-80C8-5DD8-CBFF-11810F53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FAT METABOLISM</a:t>
            </a:r>
            <a:endParaRPr lang="en-US"/>
          </a:p>
        </p:txBody>
      </p:sp>
      <p:pic>
        <p:nvPicPr>
          <p:cNvPr id="4" name="Content Placeholder 3" descr="A diagram of a fatty acid&#10;&#10;AI-generated content may be incorrect.">
            <a:extLst>
              <a:ext uri="{FF2B5EF4-FFF2-40B4-BE49-F238E27FC236}">
                <a16:creationId xmlns:a16="http://schemas.microsoft.com/office/drawing/2014/main" id="{E3ADEBBC-626B-2A30-9AD7-B08971ED0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1724" y="1523701"/>
            <a:ext cx="8412890" cy="52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85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C60F-6F87-32E3-2280-FA47F3BBD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BHUTAGNI MANDHYA  VS LIVER FAILURE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75A2D-ED4B-32A3-49A3-F6879531B9C1}"/>
              </a:ext>
            </a:extLst>
          </p:cNvPr>
          <p:cNvSpPr txBox="1"/>
          <p:nvPr/>
        </p:nvSpPr>
        <p:spPr>
          <a:xfrm>
            <a:off x="1920815" y="2467155"/>
            <a:ext cx="8364747" cy="24929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कालान्तरात्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खरीभूता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कृच्छ्रा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स्यात्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कुम्भकामला</a:t>
            </a:r>
            <a:r>
              <a:rPr lang="en-US" sz="280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</a:t>
            </a:r>
            <a:br>
              <a:rPr lang="en-US" sz="3200"/>
            </a:b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कृष्णपीतशकृन्मूत्रो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3200" baseline="30000">
                <a:latin typeface="Tahoma"/>
                <a:ea typeface="Tahoma"/>
                <a:cs typeface="Tahoma"/>
              </a:rPr>
              <a:t>[</a:t>
            </a:r>
            <a:r>
              <a:rPr lang="en-US" sz="3200" b="1" baseline="30000">
                <a:solidFill>
                  <a:srgbClr val="FF3399"/>
                </a:solidFill>
                <a:latin typeface="Tahoma"/>
                <a:ea typeface="Tahoma"/>
                <a:cs typeface="Tahoma"/>
                <a:hlinkClick r:id="rId2"/>
              </a:rPr>
              <a:t>१</a:t>
            </a:r>
            <a:r>
              <a:rPr lang="en-US" sz="3200" baseline="30000">
                <a:latin typeface="Tahoma"/>
                <a:ea typeface="Tahoma"/>
                <a:cs typeface="Tahoma"/>
              </a:rPr>
              <a:t>]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भृशं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शूनश्च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मानवः</a:t>
            </a:r>
            <a:r>
              <a:rPr lang="en-US" sz="280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||३७||</a:t>
            </a:r>
            <a:br>
              <a:rPr lang="en-US" sz="3200"/>
            </a:b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सरक्ताक्षिमुखच्छर्दिविण्मूत्रो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यश्च</a:t>
            </a:r>
            <a:r>
              <a:rPr lang="en-US" sz="320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ताम्यति</a:t>
            </a:r>
            <a:r>
              <a:rPr lang="en-US" sz="280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</a:t>
            </a:r>
            <a:br>
              <a:rPr lang="en-US" sz="3200"/>
            </a:b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दाहारुचितृषानाहतन्द्रामोहसमन्वितः</a:t>
            </a:r>
            <a:r>
              <a:rPr lang="en-US" sz="280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||३८||</a:t>
            </a:r>
            <a:br>
              <a:rPr lang="en-US" sz="3200"/>
            </a:b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नष्टाग्निसञ्ज्ञः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क्षिप्रं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हि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कामलावान्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विपद्यते</a:t>
            </a:r>
            <a:endParaRPr lang="en-US" sz="32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47083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7B75-847D-01D5-EE62-7362D6D02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2581" cy="347903"/>
          </a:xfrm>
        </p:spPr>
        <p:txBody>
          <a:bodyPr>
            <a:noAutofit/>
          </a:bodyPr>
          <a:lstStyle/>
          <a:p>
            <a:r>
              <a:rPr lang="en-US" sz="2800"/>
              <a:t>BHUTAGNI FAILURE             INCOMPLETE RAS CONVERSION AND 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EFD4-D2E0-78FC-25E7-89BA359FB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644"/>
            <a:ext cx="6576205" cy="5559035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err="1">
                <a:ea typeface="+mn-lt"/>
                <a:cs typeface="+mn-lt"/>
              </a:rPr>
              <a:t>Jaṭharagni</a:t>
            </a:r>
            <a:r>
              <a:rPr lang="en-US">
                <a:ea typeface="+mn-lt"/>
                <a:cs typeface="+mn-lt"/>
              </a:rPr>
              <a:t> (Gastrointestinal digestion) → ✅ Normal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   ↓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Ahara Rasa (Chyle / Nutrient-rich essence)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   ↓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❌ </a:t>
            </a:r>
            <a:r>
              <a:rPr lang="en-US" err="1">
                <a:ea typeface="+mn-lt"/>
                <a:cs typeface="+mn-lt"/>
              </a:rPr>
              <a:t>Bhutagni</a:t>
            </a:r>
            <a:r>
              <a:rPr lang="en-US">
                <a:ea typeface="+mn-lt"/>
                <a:cs typeface="+mn-lt"/>
              </a:rPr>
              <a:t> Mandya (Elemental liver Agni impaired)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       ↓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Incomplete transformation of Rasa into elemental bio-components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Impaired </a:t>
            </a:r>
            <a:r>
              <a:rPr lang="en-US" err="1">
                <a:ea typeface="+mn-lt"/>
                <a:cs typeface="+mn-lt"/>
              </a:rPr>
              <a:t>Vipaka</a:t>
            </a:r>
            <a:r>
              <a:rPr lang="en-US">
                <a:ea typeface="+mn-lt"/>
                <a:cs typeface="+mn-lt"/>
              </a:rPr>
              <a:t> (Post-digestive metabolism in liver)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Unassimilated / improperly metabolized substances accumulate   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Formation of Ama (Toxic, sticky residue in gut &amp; bloodstream) 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       ↓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→ Dhatu-</a:t>
            </a:r>
            <a:r>
              <a:rPr lang="en-US" err="1">
                <a:ea typeface="+mn-lt"/>
                <a:cs typeface="+mn-lt"/>
              </a:rPr>
              <a:t>poṣaṇa</a:t>
            </a:r>
            <a:r>
              <a:rPr lang="en-US">
                <a:ea typeface="+mn-lt"/>
                <a:cs typeface="+mn-lt"/>
              </a:rPr>
              <a:t> hindered (Poor tissue nutrition)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→ </a:t>
            </a:r>
            <a:r>
              <a:rPr lang="en-US" err="1">
                <a:ea typeface="+mn-lt"/>
                <a:cs typeface="+mn-lt"/>
              </a:rPr>
              <a:t>Srotorodha</a:t>
            </a:r>
            <a:r>
              <a:rPr lang="en-US">
                <a:ea typeface="+mn-lt"/>
                <a:cs typeface="+mn-lt"/>
              </a:rPr>
              <a:t> (Channel blockages)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→ </a:t>
            </a:r>
            <a:r>
              <a:rPr lang="en-US" err="1">
                <a:ea typeface="+mn-lt"/>
                <a:cs typeface="+mn-lt"/>
              </a:rPr>
              <a:t>Doṣa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prakopa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Doṣic</a:t>
            </a:r>
            <a:r>
              <a:rPr lang="en-US">
                <a:ea typeface="+mn-lt"/>
                <a:cs typeface="+mn-lt"/>
              </a:rPr>
              <a:t> aggravation)  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→ Disease manifestation: </a:t>
            </a:r>
            <a:r>
              <a:rPr lang="en-US" err="1">
                <a:ea typeface="+mn-lt"/>
                <a:cs typeface="+mn-lt"/>
              </a:rPr>
              <a:t>Shotha</a:t>
            </a:r>
            <a:r>
              <a:rPr lang="en-US">
                <a:ea typeface="+mn-lt"/>
                <a:cs typeface="+mn-lt"/>
              </a:rPr>
              <a:t> (edema), Udara (ascites), Unmada (encephalopathy)</a:t>
            </a:r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5D8DCD9-CA9D-478B-68CE-27314B8C3A98}"/>
              </a:ext>
            </a:extLst>
          </p:cNvPr>
          <p:cNvSpPr/>
          <p:nvPr/>
        </p:nvSpPr>
        <p:spPr>
          <a:xfrm>
            <a:off x="3941231" y="450593"/>
            <a:ext cx="659829" cy="183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BF44-C4F1-8A2A-7D99-D61C5D42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धात्वाग्नि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अग्नि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 </a:t>
            </a:r>
            <a:r>
              <a:rPr lang="en-US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के</a:t>
            </a:r>
            <a:r>
              <a:rPr lang="en-US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 </a:t>
            </a:r>
            <a:r>
              <a:rPr lang="en-US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कार्य</a:t>
            </a:r>
            <a:endParaRPr lang="en-US" err="1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486A-94A9-A68F-7A73-03F396754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err="1">
                <a:ea typeface="+mn-lt"/>
                <a:cs typeface="+mn-lt"/>
              </a:rPr>
              <a:t>सप्तभिर्देहधातारो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धातवो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द्विविधं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पुनः</a:t>
            </a:r>
            <a:r>
              <a:rPr lang="en-US" sz="4000">
                <a:ea typeface="+mn-lt"/>
                <a:cs typeface="+mn-lt"/>
              </a:rPr>
              <a:t> । </a:t>
            </a:r>
            <a:r>
              <a:rPr lang="en-US" sz="4000" err="1">
                <a:ea typeface="+mn-lt"/>
                <a:cs typeface="+mn-lt"/>
              </a:rPr>
              <a:t>यथास्वमग्निभिः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पाकं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यान्ति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किट्टप्रसादवत्</a:t>
            </a:r>
            <a:r>
              <a:rPr lang="en-US" sz="4000">
                <a:ea typeface="+mn-lt"/>
                <a:cs typeface="+mn-lt"/>
              </a:rPr>
              <a:t> ।।१५।।</a:t>
            </a:r>
            <a:endParaRPr lang="en-US" sz="4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80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7A4A-0B24-2529-C709-F48DB47F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highlight>
                  <a:srgbClr val="FFFF00"/>
                </a:highlight>
                <a:ea typeface="+mj-lt"/>
                <a:cs typeface="+mj-lt"/>
              </a:rPr>
              <a:t>धातुपोषण</a:t>
            </a:r>
            <a:r>
              <a:rPr lang="en-US"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err="1">
                <a:highlight>
                  <a:srgbClr val="FFFF00"/>
                </a:highlight>
                <a:ea typeface="+mj-lt"/>
                <a:cs typeface="+mj-lt"/>
              </a:rPr>
              <a:t>क्रम</a:t>
            </a:r>
            <a:endParaRPr lang="en-US" err="1">
              <a:highlight>
                <a:srgbClr val="FFFF00"/>
              </a:highlight>
            </a:endParaRPr>
          </a:p>
          <a:p>
            <a:pPr algn="ctr"/>
            <a:endParaRPr 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71774-3706-FEE5-2F65-12E942DF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err="1">
                <a:ea typeface="+mn-lt"/>
                <a:cs typeface="+mn-lt"/>
              </a:rPr>
              <a:t>रसाद्रक्तं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ततो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मांस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मांसान्मेदस्ततोऽस्थि</a:t>
            </a:r>
            <a:r>
              <a:rPr lang="en-US" sz="4000">
                <a:ea typeface="+mn-lt"/>
                <a:cs typeface="+mn-lt"/>
              </a:rPr>
              <a:t> च । </a:t>
            </a:r>
            <a:r>
              <a:rPr lang="en-US" sz="4000" err="1">
                <a:ea typeface="+mn-lt"/>
                <a:cs typeface="+mn-lt"/>
              </a:rPr>
              <a:t>अथ्नो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मज्जा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ततः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शुक्रं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शुक्रागर्भः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प्रसादजः</a:t>
            </a:r>
            <a:endParaRPr lang="en-US" sz="3200" err="1"/>
          </a:p>
          <a:p>
            <a:pPr algn="ctr"/>
            <a:endParaRPr lang="en-US" sz="4000"/>
          </a:p>
          <a:p>
            <a:pPr algn="ctr"/>
            <a:r>
              <a:rPr lang="en-US" sz="4000" err="1">
                <a:ea typeface="+mn-lt"/>
                <a:cs typeface="+mn-lt"/>
              </a:rPr>
              <a:t>रसात्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स्तन्यं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ततो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रक्तमसृजः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कण्डराः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सिराः</a:t>
            </a:r>
            <a:r>
              <a:rPr lang="en-US" sz="4000">
                <a:ea typeface="+mn-lt"/>
                <a:cs typeface="+mn-lt"/>
              </a:rPr>
              <a:t> । </a:t>
            </a:r>
            <a:r>
              <a:rPr lang="en-US" sz="4000" err="1">
                <a:ea typeface="+mn-lt"/>
                <a:cs typeface="+mn-lt"/>
              </a:rPr>
              <a:t>मांसद्वासा</a:t>
            </a:r>
            <a:r>
              <a:rPr lang="en-US" sz="4000">
                <a:ea typeface="+mn-lt"/>
                <a:cs typeface="+mn-lt"/>
              </a:rPr>
              <a:t> </a:t>
            </a:r>
            <a:r>
              <a:rPr lang="en-US" sz="4000" err="1">
                <a:ea typeface="+mn-lt"/>
                <a:cs typeface="+mn-lt"/>
              </a:rPr>
              <a:t>त्वचः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षट्</a:t>
            </a:r>
            <a:r>
              <a:rPr lang="en-US" sz="4000">
                <a:ea typeface="+mn-lt"/>
                <a:cs typeface="+mn-lt"/>
              </a:rPr>
              <a:t> च </a:t>
            </a:r>
            <a:r>
              <a:rPr lang="en-US" sz="4000" err="1">
                <a:ea typeface="+mn-lt"/>
                <a:cs typeface="+mn-lt"/>
              </a:rPr>
              <a:t>मेदसः</a:t>
            </a:r>
            <a:r>
              <a:rPr lang="en-US" sz="4000">
                <a:ea typeface="+mn-lt"/>
                <a:cs typeface="+mn-lt"/>
              </a:rPr>
              <a:t> </a:t>
            </a:r>
            <a:r>
              <a:rPr lang="en-US" sz="4000" err="1">
                <a:ea typeface="+mn-lt"/>
                <a:cs typeface="+mn-lt"/>
              </a:rPr>
              <a:t>स्नायुसंभवः</a:t>
            </a:r>
            <a:r>
              <a:rPr lang="en-US" sz="4000">
                <a:ea typeface="+mn-lt"/>
                <a:cs typeface="+mn-lt"/>
              </a:rPr>
              <a:t> ।।१७।।</a:t>
            </a:r>
            <a:endParaRPr lang="en-US" sz="4000"/>
          </a:p>
          <a:p>
            <a:pPr algn="ctr"/>
            <a:endParaRPr lang="en-US" sz="40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3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FD6E-ED68-3482-994D-525CCC65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work flow&#10;&#10;AI-generated content may be incorrect.">
            <a:extLst>
              <a:ext uri="{FF2B5EF4-FFF2-40B4-BE49-F238E27FC236}">
                <a16:creationId xmlns:a16="http://schemas.microsoft.com/office/drawing/2014/main" id="{7C0C465D-E2E7-8EDC-9B43-CB4571EF7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029" y="129098"/>
            <a:ext cx="10872810" cy="660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cycle&#10;&#10;AI-generated content may be incorrect.">
            <a:extLst>
              <a:ext uri="{FF2B5EF4-FFF2-40B4-BE49-F238E27FC236}">
                <a16:creationId xmlns:a16="http://schemas.microsoft.com/office/drawing/2014/main" id="{12EB7370-46E0-5EB0-CBDE-A4A34AADE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16" y="-300"/>
            <a:ext cx="7923974" cy="6867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2D330-4510-B627-ACC5-731888ECDFA0}"/>
              </a:ext>
            </a:extLst>
          </p:cNvPr>
          <p:cNvSpPr txBox="1"/>
          <p:nvPr/>
        </p:nvSpPr>
        <p:spPr>
          <a:xfrm>
            <a:off x="8874424" y="1269999"/>
            <a:ext cx="311419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/>
              <a:t>DHATWAGNI AND BHUTAGNI </a:t>
            </a:r>
          </a:p>
          <a:p>
            <a:r>
              <a:rPr lang="en-US" sz="3600"/>
              <a:t>KARYA</a:t>
            </a:r>
          </a:p>
        </p:txBody>
      </p:sp>
    </p:spTree>
    <p:extLst>
      <p:ext uri="{BB962C8B-B14F-4D97-AF65-F5344CB8AC3E}">
        <p14:creationId xmlns:p14="http://schemas.microsoft.com/office/powerpoint/2010/main" val="1913975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82A0C-75CF-3237-856A-2450F3E77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3074598" cy="2863558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</a:rPr>
              <a:t>INSULIN RESISTANCE W.S.R.</a:t>
            </a:r>
            <a:br>
              <a:rPr lang="en-US" sz="3600">
                <a:solidFill>
                  <a:srgbClr val="FF0000"/>
                </a:solidFill>
              </a:rPr>
            </a:br>
            <a:r>
              <a:rPr lang="en-US" sz="3600">
                <a:solidFill>
                  <a:srgbClr val="FF0000"/>
                </a:solidFill>
              </a:rPr>
              <a:t>DHATWAGNI MANDHYA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Content Placeholder 3" descr="Insulin Resistance: From Mechanisms to Therapeutic Strategies">
            <a:extLst>
              <a:ext uri="{FF2B5EF4-FFF2-40B4-BE49-F238E27FC236}">
                <a16:creationId xmlns:a16="http://schemas.microsoft.com/office/drawing/2014/main" id="{F9C23F3F-9218-8BD6-5656-A8400C967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4465" y="-3515"/>
            <a:ext cx="6235306" cy="686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0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762D-BA0E-0EE8-3269-DB863424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HYPOTHYRODISM: DHATWAGNI MANDHYA</a:t>
            </a:r>
          </a:p>
        </p:txBody>
      </p:sp>
      <p:pic>
        <p:nvPicPr>
          <p:cNvPr id="4" name="Content Placeholder 3" descr="Synthesis and Secretion of the Thyroid Metabolic Hormones">
            <a:extLst>
              <a:ext uri="{FF2B5EF4-FFF2-40B4-BE49-F238E27FC236}">
                <a16:creationId xmlns:a16="http://schemas.microsoft.com/office/drawing/2014/main" id="{A016012B-10C7-8A42-D615-A848785B0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757795"/>
            <a:ext cx="6408836" cy="51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15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73336-3B76-E4E5-CC1B-FCD56D4D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368" y="371719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>
                <a:highlight>
                  <a:srgbClr val="FFFF00"/>
                </a:highlight>
              </a:rPr>
              <a:t>THREE TYPES OF NYAYA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9820-9CB2-BB8F-9804-C94AC8AD8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991" y="2639509"/>
            <a:ext cx="5897591" cy="35374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Times New Roman"/>
                <a:cs typeface="Times New Roman"/>
              </a:rPr>
              <a:t>Bio‑availability</a:t>
            </a:r>
            <a:r>
              <a:rPr lang="en-US" b="1" i="1">
                <a:latin typeface="Times New Roman"/>
                <a:cs typeface="Times New Roman"/>
              </a:rPr>
              <a:t> (</a:t>
            </a:r>
            <a:r>
              <a:rPr lang="en-US" b="1" i="1" err="1">
                <a:latin typeface="Times New Roman"/>
                <a:cs typeface="Times New Roman"/>
              </a:rPr>
              <a:t>Kedarakulya</a:t>
            </a:r>
            <a:r>
              <a:rPr lang="en-US" b="1" i="1">
                <a:latin typeface="Times New Roman"/>
                <a:ea typeface="Verdana"/>
                <a:cs typeface="Times New Roman"/>
              </a:rPr>
              <a:t> Nyaya)</a:t>
            </a:r>
            <a:endParaRPr lang="en-US"/>
          </a:p>
          <a:p>
            <a:endParaRPr lang="en-US" b="1" i="1">
              <a:latin typeface="Times New Roman"/>
              <a:ea typeface="Verdana"/>
              <a:cs typeface="Times New Roman"/>
            </a:endParaRPr>
          </a:p>
          <a:p>
            <a:r>
              <a:rPr lang="en-US" b="1">
                <a:latin typeface="Times New Roman"/>
                <a:ea typeface="+mn-lt"/>
                <a:cs typeface="+mn-lt"/>
              </a:rPr>
              <a:t>Selective uptake (</a:t>
            </a:r>
            <a:r>
              <a:rPr lang="en-US" b="1" i="1" err="1">
                <a:latin typeface="Times New Roman"/>
                <a:ea typeface="+mn-lt"/>
                <a:cs typeface="+mn-lt"/>
              </a:rPr>
              <a:t>khalekapota</a:t>
            </a:r>
            <a:r>
              <a:rPr lang="en-US" b="1" i="1">
                <a:latin typeface="Times New Roman"/>
                <a:ea typeface="+mn-lt"/>
                <a:cs typeface="+mn-lt"/>
              </a:rPr>
              <a:t> </a:t>
            </a:r>
            <a:r>
              <a:rPr lang="en-US" b="1" i="1" err="1">
                <a:latin typeface="Times New Roman"/>
                <a:ea typeface="+mn-lt"/>
                <a:cs typeface="+mn-lt"/>
              </a:rPr>
              <a:t>nyaya</a:t>
            </a:r>
            <a:r>
              <a:rPr lang="en-US" b="1" i="1">
                <a:latin typeface="Times New Roman"/>
                <a:ea typeface="+mn-lt"/>
                <a:cs typeface="+mn-lt"/>
              </a:rPr>
              <a:t>)</a:t>
            </a:r>
          </a:p>
          <a:p>
            <a:endParaRPr lang="en-US" b="1" i="1">
              <a:latin typeface="Times New Roman"/>
              <a:cs typeface="Times New Roman"/>
            </a:endParaRPr>
          </a:p>
          <a:p>
            <a:r>
              <a:rPr lang="en-US" b="1">
                <a:latin typeface="Times New Roman"/>
                <a:cs typeface="Times New Roman"/>
              </a:rPr>
              <a:t>Biotransformation- (</a:t>
            </a:r>
            <a:r>
              <a:rPr lang="en-US" b="1" i="1" err="1">
                <a:latin typeface="Times New Roman"/>
                <a:cs typeface="Times New Roman"/>
              </a:rPr>
              <a:t>ksheerdadhinyaya</a:t>
            </a:r>
            <a:r>
              <a:rPr lang="en-US" b="1" i="1">
                <a:latin typeface="Times New Roman"/>
                <a:cs typeface="Times New Roman"/>
              </a:rPr>
              <a:t>)</a:t>
            </a:r>
            <a:endParaRPr lang="en-US" i="1">
              <a:latin typeface="Times New Roman"/>
              <a:cs typeface="Times New Roman"/>
            </a:endParaRPr>
          </a:p>
          <a:p>
            <a:endParaRPr lang="en-US" sz="2000" b="1" i="1">
              <a:latin typeface="Times New Roman"/>
              <a:cs typeface="Times New Roman"/>
            </a:endParaRPr>
          </a:p>
          <a:p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6" name="Picture 5" descr="Ksheer Dadhi Nyaya (Q&amp;A) - Myth/Fact Myth: Ksheer Dadhi nyaya explains  about the formation of dhatu Fact: Ksheera dadhi nyaya is only about the  dhatu poshana not dhatu formation. सारस्तु सप्तभिर्भूयो यथास्वं">
            <a:extLst>
              <a:ext uri="{FF2B5EF4-FFF2-40B4-BE49-F238E27FC236}">
                <a16:creationId xmlns:a16="http://schemas.microsoft.com/office/drawing/2014/main" id="{44921D73-9FE2-C9FB-BE6B-01D24645C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78" r="11301" b="3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3" descr="Nyaya (Maxims)">
            <a:extLst>
              <a:ext uri="{FF2B5EF4-FFF2-40B4-BE49-F238E27FC236}">
                <a16:creationId xmlns:a16="http://schemas.microsoft.com/office/drawing/2014/main" id="{42CAB03C-DC95-920E-FD7B-EB043A8C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2" r="43087"/>
          <a:stretch>
            <a:fillRect/>
          </a:stretch>
        </p:blipFill>
        <p:spPr>
          <a:xfrm>
            <a:off x="5369521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5" name="Picture 4" descr="Ayurved Kriya Sharir: April 2017">
            <a:extLst>
              <a:ext uri="{FF2B5EF4-FFF2-40B4-BE49-F238E27FC236}">
                <a16:creationId xmlns:a16="http://schemas.microsoft.com/office/drawing/2014/main" id="{35EC21DF-A043-6D3D-F1DE-5160102F24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92" r="6862" b="2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606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389D3-8F46-6C0F-BD59-093A538C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err="1">
                <a:solidFill>
                  <a:srgbClr val="262626"/>
                </a:solidFill>
                <a:latin typeface="Mangal"/>
                <a:cs typeface="Mangal"/>
              </a:rPr>
              <a:t>जठराग्नि</a:t>
            </a:r>
            <a:r>
              <a:rPr lang="en-US" sz="3600">
                <a:solidFill>
                  <a:srgbClr val="262626"/>
                </a:solidFill>
                <a:latin typeface="Century Gothic"/>
              </a:rPr>
              <a:t>  (</a:t>
            </a:r>
            <a:r>
              <a:rPr lang="en-US" sz="3600" err="1">
                <a:solidFill>
                  <a:srgbClr val="262626"/>
                </a:solidFill>
                <a:latin typeface="Century Gothic"/>
              </a:rPr>
              <a:t>प्रधानतम</a:t>
            </a:r>
            <a:r>
              <a:rPr lang="en-US" sz="3600">
                <a:solidFill>
                  <a:srgbClr val="262626"/>
                </a:solidFill>
                <a:latin typeface="Century Gothic"/>
              </a:rPr>
              <a:t>)</a:t>
            </a:r>
            <a:br>
              <a:rPr lang="en-US" sz="3600">
                <a:solidFill>
                  <a:srgbClr val="262626"/>
                </a:solidFill>
                <a:latin typeface="Century Gothic"/>
              </a:rPr>
            </a:br>
            <a:r>
              <a:rPr lang="en-US" sz="3600">
                <a:solidFill>
                  <a:srgbClr val="262626"/>
                </a:solidFill>
                <a:latin typeface="Century Gothic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158D2-F27C-B0EF-6CC5-F8238AA5A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>
                <a:solidFill>
                  <a:srgbClr val="A53010"/>
                </a:solidFill>
                <a:highlight>
                  <a:srgbClr val="FFFF00"/>
                </a:highlight>
                <a:latin typeface="Wingdings 3"/>
                <a:sym typeface="Wingdings 3"/>
              </a:rPr>
              <a:t>´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यदन्नं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देहधात्वोजोबलवर्णादिपोषकम्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|</a:t>
            </a:r>
            <a:br>
              <a:rPr lang="en-US" sz="3200">
                <a:highlight>
                  <a:srgbClr val="FFFF00"/>
                </a:highlight>
                <a:latin typeface="Mangal"/>
                <a:cs typeface="Mangal"/>
              </a:rPr>
            </a:b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तत्राग्निर्हेतुराहारान्न</a:t>
            </a:r>
            <a: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ह्यपक्वाद्रसादयः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Mangal"/>
                <a:cs typeface="Mangal"/>
              </a:rPr>
              <a:t>||५||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endParaRPr lang="en-US">
              <a:highlight>
                <a:srgbClr val="FFFF00"/>
              </a:highlight>
            </a:endParaRPr>
          </a:p>
          <a:p>
            <a:pPr algn="ctr"/>
            <a:endParaRPr lang="en-US" sz="3200">
              <a:solidFill>
                <a:srgbClr val="990000"/>
              </a:solidFill>
              <a:highlight>
                <a:srgbClr val="FFFF00"/>
              </a:highlight>
              <a:latin typeface="Tahoma"/>
              <a:ea typeface="Tahoma"/>
              <a:cs typeface="Tahoma"/>
            </a:endParaRPr>
          </a:p>
          <a:p>
            <a:r>
              <a:rPr lang="en-US" sz="3200">
                <a:solidFill>
                  <a:srgbClr val="A53010"/>
                </a:solidFill>
                <a:latin typeface="Wingdings 3"/>
                <a:sym typeface="Wingdings 3"/>
              </a:rPr>
              <a:t>´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जो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अन्न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शरीर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,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धातु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,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ओज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,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बल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और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वर्ण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आदि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का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पोषक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है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उसमें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अग्नि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(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जाठराग्नि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)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ही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प्रधान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कारण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है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क्योंकि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अपक्व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आहार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से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रस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आदि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धातुओं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की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उत्पत्ति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उचित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रूप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में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नहीं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हो</a:t>
            </a:r>
            <a:r>
              <a:rPr lang="en-US" sz="3200">
                <a:solidFill>
                  <a:srgbClr val="404040"/>
                </a:solidFill>
                <a:latin typeface="Mangal"/>
                <a:cs typeface="Mangal"/>
              </a:rPr>
              <a:t> </a:t>
            </a:r>
            <a:r>
              <a:rPr lang="en-US" sz="3200" err="1">
                <a:solidFill>
                  <a:srgbClr val="404040"/>
                </a:solidFill>
                <a:latin typeface="Mangal"/>
                <a:cs typeface="Mangal"/>
              </a:rPr>
              <a:t>पाती</a:t>
            </a:r>
            <a:r>
              <a:rPr lang="en-US" sz="3200">
                <a:solidFill>
                  <a:srgbClr val="404040"/>
                </a:solidFill>
                <a:latin typeface="Century Gothic"/>
              </a:rPr>
              <a:t>| </a:t>
            </a:r>
            <a:endParaRPr lang="en-US"/>
          </a:p>
          <a:p>
            <a:pPr marL="0" indent="0">
              <a:buNone/>
            </a:pPr>
            <a:endParaRPr lang="en-US" sz="3200">
              <a:solidFill>
                <a:srgbClr val="A53010"/>
              </a:solidFill>
              <a:latin typeface="Wingdings 3"/>
              <a:sym typeface="Wingdings 3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12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17D9-4EDA-A48F-70FC-3FA7B115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b="1">
                <a:highlight>
                  <a:srgbClr val="FFFF00"/>
                </a:highlight>
                <a:latin typeface="Aptos"/>
              </a:rPr>
              <a:t>Bio‑Availability available in biological form</a:t>
            </a:r>
            <a:br>
              <a:rPr lang="en-US" sz="4800" b="1">
                <a:highlight>
                  <a:srgbClr val="FFFF00"/>
                </a:highlight>
                <a:latin typeface="Aptos"/>
              </a:rPr>
            </a:br>
            <a:br>
              <a:rPr lang="en-US" sz="4800" b="1">
                <a:highlight>
                  <a:srgbClr val="FFFF00"/>
                </a:highlight>
                <a:latin typeface="Aptos"/>
              </a:rPr>
            </a:br>
            <a:r>
              <a:rPr lang="en-US" sz="3100" b="1" i="1" err="1">
                <a:highlight>
                  <a:srgbClr val="FFFF00"/>
                </a:highlight>
                <a:latin typeface="Verdana"/>
                <a:ea typeface="Verdana"/>
              </a:rPr>
              <a:t>Kedarakulya</a:t>
            </a:r>
            <a:r>
              <a:rPr lang="en-US" sz="3100" b="1" i="1">
                <a:highlight>
                  <a:srgbClr val="FFFF00"/>
                </a:highlight>
                <a:latin typeface="Verdana"/>
                <a:ea typeface="Verdana"/>
              </a:rPr>
              <a:t> Nyaya</a:t>
            </a:r>
            <a:endParaRPr lang="en-US" sz="310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0C2CA-04BC-D5F8-4E89-107EB751D7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214419"/>
              </p:ext>
            </p:extLst>
          </p:nvPr>
        </p:nvGraphicFramePr>
        <p:xfrm>
          <a:off x="832715" y="2931255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9964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72D2-024C-FACD-9413-699F0232A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200" b="1">
                <a:highlight>
                  <a:srgbClr val="FFFF00"/>
                </a:highlight>
                <a:latin typeface="Aptos"/>
              </a:rPr>
              <a:t>SELECTIVE UPTAKE</a:t>
            </a:r>
            <a:br>
              <a:rPr lang="en-US" sz="5200" b="1">
                <a:highlight>
                  <a:srgbClr val="FFFF00"/>
                </a:highlight>
                <a:latin typeface="Aptos"/>
              </a:rPr>
            </a:br>
            <a:r>
              <a:rPr lang="en-US" sz="3100" b="1" i="1">
                <a:highlight>
                  <a:srgbClr val="FFFF00"/>
                </a:highlight>
                <a:latin typeface="Verdana"/>
                <a:ea typeface="Verdana"/>
              </a:rPr>
              <a:t>Khalekapota Nyaya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383DD7-2A37-202D-70C5-1E5EEE2F3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093165"/>
              </p:ext>
            </p:extLst>
          </p:nvPr>
        </p:nvGraphicFramePr>
        <p:xfrm>
          <a:off x="838200" y="1694935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3889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1C0D-95A7-3B94-91EA-649021B8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n-US" sz="2300" b="1"/>
              <a:t>BIOTRANSFORMATION - KSHEERDADHINYAYA</a:t>
            </a:r>
          </a:p>
        </p:txBody>
      </p:sp>
      <p:pic>
        <p:nvPicPr>
          <p:cNvPr id="4" name="Picture 3" descr="How to Make Desi Ghee At Home|घर पर कैसे बनाएं सफेद मक्खन|Desi Ghee Banane  Ka Tarika">
            <a:extLst>
              <a:ext uri="{FF2B5EF4-FFF2-40B4-BE49-F238E27FC236}">
                <a16:creationId xmlns:a16="http://schemas.microsoft.com/office/drawing/2014/main" id="{AF941AB6-2C5E-B758-0E8E-F12D46EB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169" b="13725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C700-C01D-47CB-5488-59DFC73F2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यत्-रसो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रक्तरूपतया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परिणमति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,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रक्तं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च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मांसरूपतया,एवं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मांसादयोऽप्युत्तरोत्तरधातुरूपतया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परिणमन्ति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|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अत्रापि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च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पक्षे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केचिद्‌ब्रुवते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-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क्षीराद्यथा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सर्वात्मना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दधि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भवति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,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तथा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कृत्स्सो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रसो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रक्तं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भवतिः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एवं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रक्तादयोऽपि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मांसादिरूपा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r>
              <a:rPr lang="en-US" sz="3200" b="1" err="1">
                <a:highlight>
                  <a:srgbClr val="FFFF00"/>
                </a:highlight>
                <a:latin typeface="Kokila"/>
                <a:cs typeface="Kokila"/>
              </a:rPr>
              <a:t>भवन्ति</a:t>
            </a:r>
            <a:r>
              <a:rPr lang="en-US" sz="3200" b="1">
                <a:highlight>
                  <a:srgbClr val="FFFF00"/>
                </a:highlight>
                <a:latin typeface="Kokila"/>
                <a:cs typeface="Kokila"/>
              </a:rPr>
              <a:t> </a:t>
            </a:r>
            <a:endParaRPr lang="en-US" sz="32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6926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FE2CE-4B39-CC65-8E2E-35EF42B23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Aptos"/>
              </a:rPr>
              <a:t>BIO‑TRANSFORMATION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6D404-53F6-6166-EF23-DDA240D2F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sz="2200" b="1"/>
          </a:p>
          <a:p>
            <a:r>
              <a:rPr lang="en-US" sz="2200" b="1">
                <a:ea typeface="+mn-lt"/>
                <a:cs typeface="+mn-lt"/>
              </a:rPr>
              <a:t>What Charaka says:</a:t>
            </a:r>
            <a:r>
              <a:rPr lang="en-US" sz="2200">
                <a:ea typeface="+mn-lt"/>
                <a:cs typeface="+mn-lt"/>
              </a:rPr>
              <a:t> The five </a:t>
            </a:r>
            <a:r>
              <a:rPr lang="en-US" sz="2200" err="1">
                <a:ea typeface="+mn-lt"/>
                <a:cs typeface="+mn-lt"/>
              </a:rPr>
              <a:t>Bhutāgni</a:t>
            </a:r>
            <a:r>
              <a:rPr lang="en-US" sz="2200">
                <a:ea typeface="+mn-lt"/>
                <a:cs typeface="+mn-lt"/>
              </a:rPr>
              <a:t> convert “</a:t>
            </a:r>
            <a:r>
              <a:rPr lang="en-US" sz="2200" err="1">
                <a:ea typeface="+mn-lt"/>
                <a:cs typeface="+mn-lt"/>
              </a:rPr>
              <a:t>āhāra‑guṇas</a:t>
            </a:r>
            <a:r>
              <a:rPr lang="en-US" sz="2200">
                <a:ea typeface="+mn-lt"/>
                <a:cs typeface="+mn-lt"/>
              </a:rPr>
              <a:t>” (elemental properties of food) into forms that align with the body’s elemental makeup.</a:t>
            </a:r>
            <a:endParaRPr lang="en-US" sz="2200"/>
          </a:p>
          <a:p>
            <a:r>
              <a:rPr lang="en-US" sz="2200">
                <a:ea typeface="+mn-lt"/>
                <a:cs typeface="+mn-lt"/>
              </a:rPr>
              <a:t>Biotransformation in the liver </a:t>
            </a:r>
            <a:r>
              <a:rPr lang="en-US" sz="2200">
                <a:solidFill>
                  <a:srgbClr val="FF0000"/>
                </a:solidFill>
                <a:ea typeface="+mn-lt"/>
                <a:cs typeface="+mn-lt"/>
              </a:rPr>
              <a:t>includes conversion of amino acids to proteins, carbohydrates to triglycerides, and complex fats to simpler lipids for metabolism and storage.</a:t>
            </a:r>
          </a:p>
          <a:p>
            <a:r>
              <a:rPr lang="en-US" sz="2200" b="1">
                <a:ea typeface="+mn-lt"/>
                <a:cs typeface="+mn-lt"/>
              </a:rPr>
              <a:t>Modern physiology parallel:</a:t>
            </a:r>
            <a:br>
              <a:rPr lang="en-US" sz="2200" b="1">
                <a:ea typeface="+mn-lt"/>
                <a:cs typeface="+mn-lt"/>
              </a:rPr>
            </a:br>
            <a:r>
              <a:rPr lang="en-US" sz="2200" b="1">
                <a:ea typeface="+mn-lt"/>
                <a:cs typeface="+mn-lt"/>
              </a:rPr>
              <a:t> →</a:t>
            </a:r>
            <a:r>
              <a:rPr lang="en-US" sz="2200" b="1">
                <a:highlight>
                  <a:srgbClr val="FFFF00"/>
                </a:highlight>
                <a:ea typeface="+mn-lt"/>
                <a:cs typeface="+mn-lt"/>
              </a:rPr>
              <a:t> Liver metabolic pathways (transamination, deamidation, beta‑oxidation, vitamin activation) that chemically transform nutrients into forms usable by the body.</a:t>
            </a:r>
            <a:endParaRPr lang="en-US" sz="2200">
              <a:highlight>
                <a:srgbClr val="FFFF00"/>
              </a:highlight>
            </a:endParaRPr>
          </a:p>
          <a:p>
            <a:endParaRPr lang="en-US" sz="2200"/>
          </a:p>
        </p:txBody>
      </p:sp>
      <p:pic>
        <p:nvPicPr>
          <p:cNvPr id="4" name="Picture 3" descr="The Human Liver Gets Rid of Toxins and Harmful Substances. Cartoon Stock  Vector - Illustration of toxins, away: 199663962">
            <a:extLst>
              <a:ext uri="{FF2B5EF4-FFF2-40B4-BE49-F238E27FC236}">
                <a16:creationId xmlns:a16="http://schemas.microsoft.com/office/drawing/2014/main" id="{CFE7A5FA-6440-729E-466E-3E34F484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34" r="114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4CBF-B68C-C63C-D86F-5F49309C6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US" sz="4000"/>
              <a:t>EXAMPLES: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B46B-C43F-F6CB-7942-C775CAC15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1">
                <a:highlight>
                  <a:srgbClr val="FFFF00"/>
                </a:highlight>
                <a:ea typeface="+mn-lt"/>
                <a:cs typeface="+mn-lt"/>
              </a:rPr>
              <a:t>Iron</a:t>
            </a:r>
            <a:r>
              <a:rPr lang="en-US" sz="1900">
                <a:highlight>
                  <a:srgbClr val="FFFF00"/>
                </a:highlight>
                <a:ea typeface="+mn-lt"/>
                <a:cs typeface="+mn-lt"/>
              </a:rPr>
              <a:t>:</a:t>
            </a:r>
            <a:endParaRPr lang="en-US" sz="1900">
              <a:highlight>
                <a:srgbClr val="FFFF00"/>
              </a:highlight>
            </a:endParaRPr>
          </a:p>
          <a:p>
            <a:r>
              <a:rPr lang="en-US" sz="1900">
                <a:ea typeface="+mn-lt"/>
                <a:cs typeface="+mn-lt"/>
              </a:rPr>
              <a:t>Taken in diet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Absorbed only if body needs it (</a:t>
            </a:r>
            <a:r>
              <a:rPr lang="en-US" sz="1900" b="1">
                <a:ea typeface="+mn-lt"/>
                <a:cs typeface="+mn-lt"/>
              </a:rPr>
              <a:t>Selective uptake</a:t>
            </a:r>
            <a:r>
              <a:rPr lang="en-US" sz="1900">
                <a:ea typeface="+mn-lt"/>
                <a:cs typeface="+mn-lt"/>
              </a:rPr>
              <a:t>)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Used to make hemoglobin (</a:t>
            </a:r>
            <a:r>
              <a:rPr lang="en-US" sz="1900" b="1">
                <a:ea typeface="+mn-lt"/>
                <a:cs typeface="+mn-lt"/>
              </a:rPr>
              <a:t>Rakta Dhatwa Agni</a:t>
            </a:r>
            <a:r>
              <a:rPr lang="en-US" sz="1900">
                <a:ea typeface="+mn-lt"/>
                <a:cs typeface="+mn-lt"/>
              </a:rPr>
              <a:t>)</a:t>
            </a:r>
            <a:endParaRPr lang="en-US" sz="1900"/>
          </a:p>
          <a:p>
            <a:r>
              <a:rPr lang="en-US" sz="1900" b="1">
                <a:highlight>
                  <a:srgbClr val="FFFF00"/>
                </a:highlight>
                <a:ea typeface="+mn-lt"/>
                <a:cs typeface="+mn-lt"/>
              </a:rPr>
              <a:t>Protein</a:t>
            </a:r>
            <a:r>
              <a:rPr lang="en-US" sz="1900">
                <a:highlight>
                  <a:srgbClr val="FFFF00"/>
                </a:highlight>
                <a:ea typeface="+mn-lt"/>
                <a:cs typeface="+mn-lt"/>
              </a:rPr>
              <a:t>:</a:t>
            </a:r>
            <a:endParaRPr lang="en-US" sz="1900">
              <a:highlight>
                <a:srgbClr val="FFFF00"/>
              </a:highlight>
            </a:endParaRPr>
          </a:p>
          <a:p>
            <a:r>
              <a:rPr lang="en-US" sz="1900">
                <a:ea typeface="+mn-lt"/>
                <a:cs typeface="+mn-lt"/>
              </a:rPr>
              <a:t>Digested → amino acids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Synthesized in liver → plasma proteins (</a:t>
            </a:r>
            <a:r>
              <a:rPr lang="en-US" sz="1900" b="1">
                <a:ea typeface="+mn-lt"/>
                <a:cs typeface="+mn-lt"/>
              </a:rPr>
              <a:t>Bhuta Agni</a:t>
            </a:r>
            <a:r>
              <a:rPr lang="en-US" sz="1900">
                <a:ea typeface="+mn-lt"/>
                <a:cs typeface="+mn-lt"/>
              </a:rPr>
              <a:t>)</a:t>
            </a:r>
            <a:endParaRPr lang="en-US" sz="1900"/>
          </a:p>
          <a:p>
            <a:r>
              <a:rPr lang="en-US" sz="1900">
                <a:ea typeface="+mn-lt"/>
                <a:cs typeface="+mn-lt"/>
              </a:rPr>
              <a:t>Taken by muscle to build fibers (</a:t>
            </a:r>
            <a:r>
              <a:rPr lang="en-US" sz="1900" b="1">
                <a:ea typeface="+mn-lt"/>
                <a:cs typeface="+mn-lt"/>
              </a:rPr>
              <a:t>Mamsa Dhatwa Agni</a:t>
            </a:r>
            <a:r>
              <a:rPr lang="en-US" sz="1900">
                <a:ea typeface="+mn-lt"/>
                <a:cs typeface="+mn-lt"/>
              </a:rPr>
              <a:t>)</a:t>
            </a:r>
            <a:endParaRPr lang="en-US" sz="1900"/>
          </a:p>
          <a:p>
            <a:endParaRPr lang="en-US" sz="1900"/>
          </a:p>
        </p:txBody>
      </p:sp>
      <p:pic>
        <p:nvPicPr>
          <p:cNvPr id="5" name="Picture 4" descr="What makes muscle proteins so different from other proteins in our body?  (Playlist Version) | NSTA">
            <a:extLst>
              <a:ext uri="{FF2B5EF4-FFF2-40B4-BE49-F238E27FC236}">
                <a16:creationId xmlns:a16="http://schemas.microsoft.com/office/drawing/2014/main" id="{21E7709C-69D9-91A4-9403-7FB6CE526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6" y="860197"/>
            <a:ext cx="3712869" cy="2088488"/>
          </a:xfrm>
          <a:prstGeom prst="rect">
            <a:avLst/>
          </a:prstGeom>
        </p:spPr>
      </p:pic>
      <p:pic>
        <p:nvPicPr>
          <p:cNvPr id="4" name="Picture 3" descr="Iron Metabolism Stock Illustrations – 298 Iron Metabolism Stock  Illustrations, Vectors &amp; Clipart - Dreamstime">
            <a:extLst>
              <a:ext uri="{FF2B5EF4-FFF2-40B4-BE49-F238E27FC236}">
                <a16:creationId xmlns:a16="http://schemas.microsoft.com/office/drawing/2014/main" id="{A464B574-1341-53E6-E8A7-401C03C54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213" y="3375824"/>
            <a:ext cx="2243263" cy="2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25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47DAF-07FE-13B9-DDA2-36203E15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en-US" sz="3200" b="1">
                <a:latin typeface="Aptos"/>
              </a:rPr>
              <a:t>Vitamin D</a:t>
            </a:r>
            <a:endParaRPr lang="en-US" sz="3200">
              <a:latin typeface="Aptos"/>
            </a:endParaRPr>
          </a:p>
        </p:txBody>
      </p:sp>
      <p:pic>
        <p:nvPicPr>
          <p:cNvPr id="4" name="Picture 3" descr="A diagram of a liver and its components&#10;&#10;AI-generated content may be incorrect.">
            <a:extLst>
              <a:ext uri="{FF2B5EF4-FFF2-40B4-BE49-F238E27FC236}">
                <a16:creationId xmlns:a16="http://schemas.microsoft.com/office/drawing/2014/main" id="{E898F2D3-E7CB-B7EE-4005-A59FCA4B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99" y="702366"/>
            <a:ext cx="6169366" cy="5459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76C1-1547-9CA8-D595-D0EA2015C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4832" y="1841801"/>
            <a:ext cx="4320870" cy="361287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Absorbed as cholecalciferol (via Pranavaha Srotas)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Converted in liver → calcidiol (</a:t>
            </a:r>
            <a:r>
              <a:rPr lang="en-US" sz="2000" b="1">
                <a:ea typeface="+mn-lt"/>
                <a:cs typeface="+mn-lt"/>
              </a:rPr>
              <a:t>Bhuta Agni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Converted in kidney to active form → helps bone (</a:t>
            </a:r>
            <a:r>
              <a:rPr lang="en-US" sz="2000" b="1">
                <a:ea typeface="+mn-lt"/>
                <a:cs typeface="+mn-lt"/>
              </a:rPr>
              <a:t>Asthi Dhatwa Agni</a:t>
            </a:r>
            <a:r>
              <a:rPr lang="en-US" sz="2000">
                <a:ea typeface="+mn-lt"/>
                <a:cs typeface="+mn-lt"/>
              </a:rPr>
              <a:t>)</a:t>
            </a:r>
            <a:endParaRPr lang="en-US" sz="2000"/>
          </a:p>
          <a:p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23548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AE5C-72DD-4E93-561A-85218F31F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579" y="3982887"/>
            <a:ext cx="8912434" cy="249581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>
                <a:highlight>
                  <a:srgbClr val="FFFF00"/>
                </a:highlight>
                <a:latin typeface="Wingdings 3"/>
                <a:sym typeface="Wingdings 3"/>
              </a:rPr>
              <a:t>´</a:t>
            </a:r>
            <a:r>
              <a:rPr lang="en-US" sz="3600" err="1">
                <a:highlight>
                  <a:srgbClr val="FFFF00"/>
                </a:highlight>
                <a:latin typeface="Mangal"/>
                <a:cs typeface="Mangal"/>
              </a:rPr>
              <a:t>रोगा</a:t>
            </a:r>
            <a:r>
              <a:rPr lang="en-US" sz="3600">
                <a:highlight>
                  <a:srgbClr val="FFFF00"/>
                </a:highlight>
                <a:latin typeface="Mangal"/>
                <a:cs typeface="Mangal"/>
              </a:rPr>
              <a:t> </a:t>
            </a:r>
            <a:r>
              <a:rPr lang="en-US" sz="3600" err="1">
                <a:highlight>
                  <a:srgbClr val="FFFF00"/>
                </a:highlight>
                <a:latin typeface="Mangal"/>
                <a:cs typeface="Mangal"/>
              </a:rPr>
              <a:t>सर्वे</a:t>
            </a:r>
            <a:r>
              <a:rPr lang="en-US" sz="3600">
                <a:highlight>
                  <a:srgbClr val="FFFF00"/>
                </a:highlight>
                <a:latin typeface="Mangal"/>
                <a:cs typeface="Mangal"/>
              </a:rPr>
              <a:t> </a:t>
            </a:r>
            <a:r>
              <a:rPr lang="en-US" sz="3600" err="1">
                <a:highlight>
                  <a:srgbClr val="FFFF00"/>
                </a:highlight>
                <a:latin typeface="Mangal"/>
                <a:cs typeface="Mangal"/>
              </a:rPr>
              <a:t>अपि</a:t>
            </a:r>
            <a:r>
              <a:rPr lang="en-US" sz="3600">
                <a:highlight>
                  <a:srgbClr val="FFFF00"/>
                </a:highlight>
                <a:latin typeface="Mangal"/>
                <a:cs typeface="Mangal"/>
              </a:rPr>
              <a:t> </a:t>
            </a:r>
            <a:r>
              <a:rPr lang="en-US" sz="3600" err="1">
                <a:highlight>
                  <a:srgbClr val="FFFF00"/>
                </a:highlight>
                <a:latin typeface="Mangal"/>
                <a:cs typeface="Mangal"/>
              </a:rPr>
              <a:t>मन्दे</a:t>
            </a:r>
            <a:r>
              <a:rPr lang="en-US" sz="3600">
                <a:highlight>
                  <a:srgbClr val="FFFF00"/>
                </a:highlight>
                <a:latin typeface="Mangal"/>
                <a:cs typeface="Mangal"/>
              </a:rPr>
              <a:t> </a:t>
            </a:r>
            <a:r>
              <a:rPr lang="en-US" sz="3600" err="1">
                <a:highlight>
                  <a:srgbClr val="FFFF00"/>
                </a:highlight>
                <a:latin typeface="Mangal"/>
                <a:cs typeface="Mangal"/>
              </a:rPr>
              <a:t>अग्नौ</a:t>
            </a:r>
            <a:r>
              <a:rPr lang="en-US" sz="3600">
                <a:highlight>
                  <a:srgbClr val="FFFF00"/>
                </a:highlight>
                <a:latin typeface="Mangal"/>
                <a:cs typeface="Mangal"/>
              </a:rPr>
              <a:t> || </a:t>
            </a:r>
            <a:r>
              <a:rPr lang="en-US" sz="3600">
                <a:highlight>
                  <a:srgbClr val="FFFF00"/>
                </a:highlight>
                <a:latin typeface="Century Gothic"/>
              </a:rPr>
              <a:t>AH </a:t>
            </a:r>
            <a:r>
              <a:rPr lang="en-US" sz="3600" err="1">
                <a:highlight>
                  <a:srgbClr val="FFFF00"/>
                </a:highlight>
                <a:latin typeface="Century Gothic"/>
              </a:rPr>
              <a:t>ni</a:t>
            </a:r>
            <a:r>
              <a:rPr lang="en-US" sz="3600">
                <a:highlight>
                  <a:srgbClr val="FFFF00"/>
                </a:highlight>
                <a:latin typeface="Century Gothic"/>
              </a:rPr>
              <a:t> 12/1||</a:t>
            </a:r>
            <a:endParaRPr lang="en-US" sz="3600">
              <a:highlight>
                <a:srgbClr val="FFFF00"/>
              </a:highlight>
            </a:endParaRPr>
          </a:p>
        </p:txBody>
      </p:sp>
      <p:pic>
        <p:nvPicPr>
          <p:cNvPr id="4" name="Picture 3" descr="6 Ayurvedic tips to ignite your digestive fire (Agni)">
            <a:extLst>
              <a:ext uri="{FF2B5EF4-FFF2-40B4-BE49-F238E27FC236}">
                <a16:creationId xmlns:a16="http://schemas.microsoft.com/office/drawing/2014/main" id="{76BDF2F9-2AD9-98D1-DD81-17C44672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982" b="13912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D8F8-F54D-5AAF-F450-A263D202E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800">
              <a:latin typeface="Century Gothic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72452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red text and yellow text&#10;&#10;AI-generated content may be incorrect.">
            <a:extLst>
              <a:ext uri="{FF2B5EF4-FFF2-40B4-BE49-F238E27FC236}">
                <a16:creationId xmlns:a16="http://schemas.microsoft.com/office/drawing/2014/main" id="{3D7F277A-0A76-5CE8-BA39-C9AFDF42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83" b="803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42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721F-C3C2-947F-E4A4-1A35CB0E7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1" err="1">
                <a:latin typeface="Aparajita"/>
                <a:cs typeface="Aparajita"/>
              </a:rPr>
              <a:t>आम</a:t>
            </a:r>
            <a:r>
              <a:rPr lang="en-US" b="1">
                <a:latin typeface="Aparajita"/>
                <a:cs typeface="Aparajita"/>
              </a:rPr>
              <a:t> </a:t>
            </a:r>
            <a:r>
              <a:rPr lang="en-US" b="1" err="1">
                <a:latin typeface="Aparajita"/>
                <a:cs typeface="Aparajita"/>
              </a:rPr>
              <a:t>परिभाषा</a:t>
            </a:r>
            <a:r>
              <a:rPr lang="en-US" b="1">
                <a:latin typeface="Aparajita"/>
                <a:cs typeface="Aparajita"/>
              </a:rPr>
              <a:t> 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0F59-9C46-66D4-1308-1FF2F44A4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1365700"/>
            <a:ext cx="6661530" cy="41211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latin typeface="Aparajita"/>
              <a:cs typeface="Aparajita"/>
            </a:endParaRPr>
          </a:p>
          <a:p>
            <a:r>
              <a:rPr lang="en-US" sz="2400" err="1">
                <a:latin typeface="Wingdings"/>
                <a:sym typeface="Wingdings"/>
              </a:rPr>
              <a:t>q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अपच्यमानं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तदन्नं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शुक्तत्वमम्लत्वं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याति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। (च.चि.15/44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गंगाधर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)</a:t>
            </a:r>
            <a:endParaRPr lang="en-US" sz="240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sz="2400" err="1">
                <a:latin typeface="Aparajita"/>
                <a:cs typeface="Aparajita"/>
              </a:rPr>
              <a:t>दूषित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अग्नि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और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दूषित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होकर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लघु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आहार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का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भी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पाचन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नहीं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पाती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है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और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यह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अन्नरस</a:t>
            </a:r>
            <a:r>
              <a:rPr lang="en-US" sz="2400">
                <a:latin typeface="Aparajita"/>
                <a:cs typeface="Aparajita"/>
              </a:rPr>
              <a:t>, </a:t>
            </a:r>
            <a:r>
              <a:rPr lang="en-US" sz="2400" err="1">
                <a:latin typeface="Aparajita"/>
                <a:cs typeface="Aparajita"/>
              </a:rPr>
              <a:t>अम्लरसयुक्त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शुक्तरूप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में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होता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है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तथा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विषवत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कार्य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करता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है</a:t>
            </a:r>
            <a:r>
              <a:rPr lang="en-US" sz="2400">
                <a:latin typeface="Aparajita"/>
                <a:cs typeface="Aparajita"/>
              </a:rPr>
              <a:t>। </a:t>
            </a:r>
            <a:endParaRPr lang="en-US" sz="2400"/>
          </a:p>
          <a:p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Wingdings"/>
                <a:sym typeface="Wingdings"/>
              </a:rPr>
              <a:t>q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अविपक्वमसंयुक्तं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दुर्गन्धं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बहु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24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पिच्छिलम्</a:t>
            </a:r>
            <a:r>
              <a:rPr lang="en-US" sz="24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। </a:t>
            </a:r>
            <a:endParaRPr lang="en-US" sz="2400">
              <a:solidFill>
                <a:srgbClr val="FF0000"/>
              </a:solidFill>
            </a:endParaRPr>
          </a:p>
          <a:p>
            <a:r>
              <a:rPr lang="en-US" sz="2400" err="1">
                <a:latin typeface="Aparajita"/>
                <a:cs typeface="Aparajita"/>
              </a:rPr>
              <a:t>सदनं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सर्वगात्राणामाम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इत्यभिधीयते</a:t>
            </a:r>
            <a:r>
              <a:rPr lang="en-US" sz="2400">
                <a:latin typeface="Aparajita"/>
                <a:cs typeface="Aparajita"/>
              </a:rPr>
              <a:t> ।(</a:t>
            </a:r>
            <a:r>
              <a:rPr lang="en-US" sz="2400" err="1">
                <a:latin typeface="Aparajita"/>
                <a:cs typeface="Aparajita"/>
              </a:rPr>
              <a:t>मा.नि</a:t>
            </a:r>
            <a:r>
              <a:rPr lang="en-US" sz="2400">
                <a:latin typeface="Aparajita"/>
                <a:cs typeface="Aparajita"/>
              </a:rPr>
              <a:t>. 25/1-5 </a:t>
            </a:r>
            <a:r>
              <a:rPr lang="en-US" sz="2400" err="1">
                <a:latin typeface="Aparajita"/>
                <a:cs typeface="Aparajita"/>
              </a:rPr>
              <a:t>पर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मधुकोष</a:t>
            </a:r>
            <a:r>
              <a:rPr lang="en-US" sz="2400">
                <a:latin typeface="Aparajita"/>
                <a:cs typeface="Aparajita"/>
              </a:rPr>
              <a:t>) </a:t>
            </a:r>
            <a:endParaRPr lang="en-US" sz="2400"/>
          </a:p>
          <a:p>
            <a:r>
              <a:rPr lang="en-US" sz="2400" err="1">
                <a:latin typeface="Aparajita"/>
                <a:cs typeface="Aparajita"/>
              </a:rPr>
              <a:t>ऐसे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पदार्थ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जो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शरीर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में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अपचित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हों</a:t>
            </a:r>
            <a:r>
              <a:rPr lang="en-US" sz="2400">
                <a:latin typeface="Aparajita"/>
                <a:cs typeface="Aparajita"/>
              </a:rPr>
              <a:t>, </a:t>
            </a:r>
            <a:r>
              <a:rPr lang="en-US" sz="2400" err="1">
                <a:latin typeface="Aparajita"/>
                <a:cs typeface="Aparajita"/>
              </a:rPr>
              <a:t>शरीर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धातु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अनुकूल</a:t>
            </a:r>
            <a:r>
              <a:rPr lang="en-US" sz="2400">
                <a:latin typeface="Aparajita"/>
                <a:cs typeface="Aparajita"/>
              </a:rPr>
              <a:t> न </a:t>
            </a:r>
            <a:r>
              <a:rPr lang="en-US" sz="2400" err="1">
                <a:latin typeface="Aparajita"/>
                <a:cs typeface="Aparajita"/>
              </a:rPr>
              <a:t>हों</a:t>
            </a:r>
            <a:r>
              <a:rPr lang="en-US" sz="2400">
                <a:latin typeface="Aparajita"/>
                <a:cs typeface="Aparajita"/>
              </a:rPr>
              <a:t>, </a:t>
            </a:r>
            <a:r>
              <a:rPr lang="en-US" sz="2400" err="1">
                <a:latin typeface="Aparajita"/>
                <a:cs typeface="Aparajita"/>
              </a:rPr>
              <a:t>दुर्गान्धित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हों</a:t>
            </a:r>
            <a:r>
              <a:rPr lang="en-US" sz="2400">
                <a:latin typeface="Aparajita"/>
                <a:cs typeface="Aparajita"/>
              </a:rPr>
              <a:t>, </a:t>
            </a:r>
            <a:r>
              <a:rPr lang="en-US" sz="2400" err="1">
                <a:latin typeface="Aparajita"/>
                <a:cs typeface="Aparajita"/>
              </a:rPr>
              <a:t>अत्यन्त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पिच्छिल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गुण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वाले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तथा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सम्पूर्ण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शरीर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में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थकावट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उत्पन्न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करने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वाले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हों</a:t>
            </a:r>
            <a:r>
              <a:rPr lang="en-US" sz="2400">
                <a:latin typeface="Aparajita"/>
                <a:cs typeface="Aparajita"/>
              </a:rPr>
              <a:t>, </a:t>
            </a:r>
            <a:r>
              <a:rPr lang="en-US" sz="2400" err="1">
                <a:latin typeface="Aparajita"/>
                <a:cs typeface="Aparajita"/>
              </a:rPr>
              <a:t>उन्हें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आम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कहते</a:t>
            </a:r>
            <a:r>
              <a:rPr lang="en-US" sz="2400">
                <a:latin typeface="Aparajita"/>
                <a:cs typeface="Aparajita"/>
              </a:rPr>
              <a:t> </a:t>
            </a:r>
            <a:r>
              <a:rPr lang="en-US" sz="2400" err="1">
                <a:latin typeface="Aparajita"/>
                <a:cs typeface="Aparajita"/>
              </a:rPr>
              <a:t>हैं</a:t>
            </a:r>
            <a:r>
              <a:rPr lang="en-US" sz="2400">
                <a:latin typeface="Aparajita"/>
                <a:cs typeface="Aparajita"/>
              </a:rPr>
              <a:t>।</a:t>
            </a:r>
            <a:endParaRPr lang="en-US" sz="2400"/>
          </a:p>
          <a:p>
            <a:endParaRPr lang="en-US" sz="2000"/>
          </a:p>
        </p:txBody>
      </p:sp>
      <p:pic>
        <p:nvPicPr>
          <p:cNvPr id="5" name="Picture 4" descr="Understanding Ama or Toxins in Ayurveda is the Key to Good Health">
            <a:extLst>
              <a:ext uri="{FF2B5EF4-FFF2-40B4-BE49-F238E27FC236}">
                <a16:creationId xmlns:a16="http://schemas.microsoft.com/office/drawing/2014/main" id="{75753F22-8FC7-1B76-AAF8-4C767154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9" y="1480868"/>
            <a:ext cx="4818072" cy="44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0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BA329-D8D0-F205-018A-3BB8B8515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en-US" sz="5600" b="1">
                <a:latin typeface="Aparajita"/>
                <a:cs typeface="Aparajita"/>
              </a:rPr>
              <a:t>आम परिभाषा :</a:t>
            </a:r>
            <a:endParaRPr lang="en-US" sz="5600"/>
          </a:p>
        </p:txBody>
      </p:sp>
      <p:pic>
        <p:nvPicPr>
          <p:cNvPr id="4" name="Picture 3" descr="Ayurveda and Ama - How Toxins Affect Your Body's Health">
            <a:extLst>
              <a:ext uri="{FF2B5EF4-FFF2-40B4-BE49-F238E27FC236}">
                <a16:creationId xmlns:a16="http://schemas.microsoft.com/office/drawing/2014/main" id="{2699A58D-7217-8B0F-5F7F-847CC822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07"/>
          <a:stretch>
            <a:fillRect/>
          </a:stretch>
        </p:blipFill>
        <p:spPr>
          <a:xfrm>
            <a:off x="838200" y="3003053"/>
            <a:ext cx="5243391" cy="29949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48C5B-1041-1D20-39D6-F2C2EF5D5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193" y="735581"/>
            <a:ext cx="5850040" cy="51207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000" err="1">
                <a:solidFill>
                  <a:schemeClr val="tx1">
                    <a:alpha val="80000"/>
                  </a:schemeClr>
                </a:solidFill>
                <a:latin typeface="Wingdings"/>
                <a:sym typeface="Wingdings"/>
              </a:rPr>
              <a:t>q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आममं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अन्नरसं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केचित,केचितु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मलसंचयं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।</a:t>
            </a:r>
          </a:p>
          <a:p>
            <a:pPr marL="0" indent="0" algn="ctr">
              <a:buNone/>
            </a:pP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    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प्रथमादोषदृष्टि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केचितआममं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    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प्रचक्षते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 </a:t>
            </a:r>
            <a:endParaRPr lang="en-US" sz="3600">
              <a:solidFill>
                <a:srgbClr val="FF0000">
                  <a:alpha val="80000"/>
                </a:srgbClr>
              </a:solidFill>
              <a:latin typeface="Aptos" panose="020B0004020202020204"/>
              <a:cs typeface="Aparajita"/>
            </a:endParaRPr>
          </a:p>
          <a:p>
            <a:pPr marL="0" indent="0" algn="ctr">
              <a:buNone/>
            </a:pP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(Vijayrakshtia, </a:t>
            </a:r>
            <a:r>
              <a:rPr lang="en-US" sz="3600" err="1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Ma.Ni</a:t>
            </a:r>
            <a:r>
              <a:rPr lang="en-US" sz="3600">
                <a:solidFill>
                  <a:srgbClr val="FF0000">
                    <a:alpha val="80000"/>
                  </a:srgbClr>
                </a:solidFill>
                <a:latin typeface="Aparajita"/>
                <a:cs typeface="Aparajita"/>
              </a:rPr>
              <a:t>. 25/2)</a:t>
            </a:r>
            <a:endParaRPr lang="en-US" sz="3600">
              <a:solidFill>
                <a:srgbClr val="FF0000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119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B884-87EA-6E53-2F40-F3DA3CE2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पाचक</a:t>
            </a:r>
            <a:r>
              <a:rPr lang="en-US" sz="5400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54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अग्नि</a:t>
            </a:r>
            <a:r>
              <a:rPr lang="en-US" sz="5400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54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महत्व</a:t>
            </a:r>
            <a:endParaRPr lang="en-US" sz="5400" err="1">
              <a:solidFill>
                <a:srgbClr val="FF0000"/>
              </a:solidFill>
            </a:endParaRPr>
          </a:p>
          <a:p>
            <a:pPr algn="ctr"/>
            <a:endParaRPr lang="en-US" sz="2800">
              <a:highlight>
                <a:srgbClr val="FFFF00"/>
              </a:highlight>
              <a:latin typeface="Apto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68FA-8694-1A2F-D39D-C3D1435F4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08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err="1">
                <a:highlight>
                  <a:srgbClr val="FFFF00"/>
                </a:highlight>
              </a:rPr>
              <a:t>अन्नस्य</a:t>
            </a:r>
            <a:r>
              <a:rPr lang="en-US" sz="4000">
                <a:highlight>
                  <a:srgbClr val="FFFF00"/>
                </a:highlight>
              </a:rPr>
              <a:t> </a:t>
            </a:r>
            <a:r>
              <a:rPr lang="en-US" sz="4000" err="1">
                <a:highlight>
                  <a:srgbClr val="FFFF00"/>
                </a:highlight>
              </a:rPr>
              <a:t>पक्ता</a:t>
            </a:r>
            <a:r>
              <a:rPr lang="en-US" sz="4000">
                <a:highlight>
                  <a:srgbClr val="FFFF00"/>
                </a:highlight>
              </a:rPr>
              <a:t> </a:t>
            </a:r>
            <a:r>
              <a:rPr lang="en-US" sz="4000" err="1">
                <a:highlight>
                  <a:srgbClr val="FFFF00"/>
                </a:highlight>
              </a:rPr>
              <a:t>सर्वेषां</a:t>
            </a:r>
            <a:r>
              <a:rPr lang="en-US" sz="4000">
                <a:highlight>
                  <a:srgbClr val="FFFF00"/>
                </a:highlight>
              </a:rPr>
              <a:t> </a:t>
            </a:r>
            <a:r>
              <a:rPr lang="en-US" sz="4000" err="1">
                <a:highlight>
                  <a:srgbClr val="FFFF00"/>
                </a:highlight>
              </a:rPr>
              <a:t>पक्तृणामधिपो</a:t>
            </a:r>
            <a:r>
              <a:rPr lang="en-US" sz="4000">
                <a:highlight>
                  <a:srgbClr val="FFFF00"/>
                </a:highlight>
              </a:rPr>
              <a:t> </a:t>
            </a:r>
            <a:r>
              <a:rPr lang="en-US" sz="4000" err="1">
                <a:highlight>
                  <a:srgbClr val="FFFF00"/>
                </a:highlight>
              </a:rPr>
              <a:t>मतः</a:t>
            </a:r>
            <a:r>
              <a:rPr lang="en-US" sz="4000">
                <a:highlight>
                  <a:srgbClr val="FFFF00"/>
                </a:highlight>
              </a:rPr>
              <a:t> । </a:t>
            </a:r>
            <a:r>
              <a:rPr lang="en-US" sz="4000" err="1">
                <a:highlight>
                  <a:srgbClr val="FFFF00"/>
                </a:highlight>
              </a:rPr>
              <a:t>तन्मूलास्तेहितद्वृद्धिक्षयवृद्धिक्षयात्मकाः</a:t>
            </a:r>
            <a:r>
              <a:rPr lang="en-US" sz="4000">
                <a:highlight>
                  <a:srgbClr val="FFFF00"/>
                </a:highlight>
              </a:rPr>
              <a:t> ।। ३९।</a:t>
            </a:r>
          </a:p>
          <a:p>
            <a:pPr algn="ctr"/>
            <a:endParaRPr lang="en-US" sz="400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13A09-D052-76D6-8CA6-7486B0D06F60}"/>
              </a:ext>
            </a:extLst>
          </p:cNvPr>
          <p:cNvSpPr txBox="1"/>
          <p:nvPr/>
        </p:nvSpPr>
        <p:spPr>
          <a:xfrm>
            <a:off x="1482880" y="3851694"/>
            <a:ext cx="987235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ea typeface="+mn-lt"/>
                <a:cs typeface="+mn-lt"/>
              </a:rPr>
              <a:t>शरीर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में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विद्यमान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सभी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अग्नियों</a:t>
            </a:r>
            <a:r>
              <a:rPr lang="en-US" sz="2400">
                <a:ea typeface="+mn-lt"/>
                <a:cs typeface="+mn-lt"/>
              </a:rPr>
              <a:t> (५ </a:t>
            </a:r>
            <a:r>
              <a:rPr lang="en-US" sz="2400" err="1">
                <a:ea typeface="+mn-lt"/>
                <a:cs typeface="+mn-lt"/>
              </a:rPr>
              <a:t>भूताग्नि</a:t>
            </a:r>
            <a:r>
              <a:rPr lang="en-US" sz="2400">
                <a:ea typeface="+mn-lt"/>
                <a:cs typeface="+mn-lt"/>
              </a:rPr>
              <a:t>, ७ </a:t>
            </a:r>
            <a:r>
              <a:rPr lang="en-US" sz="2400" err="1">
                <a:ea typeface="+mn-lt"/>
                <a:cs typeface="+mn-lt"/>
              </a:rPr>
              <a:t>धात्वाग्नि</a:t>
            </a:r>
            <a:r>
              <a:rPr lang="en-US" sz="2400">
                <a:ea typeface="+mn-lt"/>
                <a:cs typeface="+mn-lt"/>
              </a:rPr>
              <a:t> व १ </a:t>
            </a:r>
            <a:r>
              <a:rPr lang="en-US" sz="2400" err="1">
                <a:ea typeface="+mn-lt"/>
                <a:cs typeface="+mn-lt"/>
              </a:rPr>
              <a:t>जाठराग्नि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या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पाचकाग्नि</a:t>
            </a:r>
            <a:r>
              <a:rPr lang="en-US" sz="2400">
                <a:ea typeface="+mn-lt"/>
                <a:cs typeface="+mn-lt"/>
              </a:rPr>
              <a:t>) </a:t>
            </a:r>
            <a:r>
              <a:rPr lang="en-US" sz="2400" err="1">
                <a:ea typeface="+mn-lt"/>
                <a:cs typeface="+mn-lt"/>
              </a:rPr>
              <a:t>में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पाचकाग्नि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जाठराग्नि</a:t>
            </a:r>
            <a:r>
              <a:rPr lang="en-US" sz="2400">
                <a:ea typeface="+mn-lt"/>
                <a:cs typeface="+mn-lt"/>
              </a:rPr>
              <a:t>) </a:t>
            </a:r>
            <a:r>
              <a:rPr lang="en-US" sz="2400" err="1">
                <a:ea typeface="+mn-lt"/>
                <a:cs typeface="+mn-lt"/>
              </a:rPr>
              <a:t>प्रधान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है</a:t>
            </a:r>
            <a:r>
              <a:rPr lang="en-US" sz="2400">
                <a:ea typeface="+mn-lt"/>
                <a:cs typeface="+mn-lt"/>
              </a:rPr>
              <a:t>। </a:t>
            </a:r>
            <a:r>
              <a:rPr lang="en-US" sz="2400" err="1">
                <a:ea typeface="+mn-lt"/>
                <a:cs typeface="+mn-lt"/>
              </a:rPr>
              <a:t>पाचकाग्नि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शेष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अग्नियों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का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हेतु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है</a:t>
            </a:r>
            <a:r>
              <a:rPr lang="en-US" sz="2400">
                <a:ea typeface="+mn-lt"/>
                <a:cs typeface="+mn-lt"/>
              </a:rPr>
              <a:t>। </a:t>
            </a:r>
            <a:r>
              <a:rPr lang="en-US" sz="2400" err="1">
                <a:ea typeface="+mn-lt"/>
                <a:cs typeface="+mn-lt"/>
              </a:rPr>
              <a:t>पाचकाग्नि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जाठराग्नि</a:t>
            </a:r>
            <a:r>
              <a:rPr lang="en-US" sz="2400">
                <a:ea typeface="+mn-lt"/>
                <a:cs typeface="+mn-lt"/>
              </a:rPr>
              <a:t>) </a:t>
            </a:r>
            <a:r>
              <a:rPr lang="en-US" sz="2400" err="1">
                <a:ea typeface="+mn-lt"/>
                <a:cs typeface="+mn-lt"/>
              </a:rPr>
              <a:t>के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वृद्ध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रहने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पर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शेष</a:t>
            </a:r>
            <a:r>
              <a:rPr lang="en-US" sz="2400">
                <a:ea typeface="+mn-lt"/>
                <a:cs typeface="+mn-lt"/>
              </a:rPr>
              <a:t> १२ </a:t>
            </a:r>
            <a:r>
              <a:rPr lang="en-US" sz="2400" err="1">
                <a:ea typeface="+mn-lt"/>
                <a:cs typeface="+mn-lt"/>
              </a:rPr>
              <a:t>अग्नियाँ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वृद्ध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होती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हैं</a:t>
            </a:r>
            <a:r>
              <a:rPr lang="en-US" sz="240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अर्थात्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बल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प्राप्त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करती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है</a:t>
            </a:r>
            <a:r>
              <a:rPr lang="en-US" sz="2400">
                <a:ea typeface="+mn-lt"/>
                <a:cs typeface="+mn-lt"/>
              </a:rPr>
              <a:t>। </a:t>
            </a:r>
            <a:r>
              <a:rPr lang="en-US" sz="2400" err="1">
                <a:ea typeface="+mn-lt"/>
                <a:cs typeface="+mn-lt"/>
              </a:rPr>
              <a:t>इसके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घटने</a:t>
            </a:r>
            <a:r>
              <a:rPr lang="en-US" sz="2400">
                <a:ea typeface="+mn-lt"/>
                <a:cs typeface="+mn-lt"/>
              </a:rPr>
              <a:t> (</a:t>
            </a:r>
            <a:r>
              <a:rPr lang="en-US" sz="2400" err="1">
                <a:ea typeface="+mn-lt"/>
                <a:cs typeface="+mn-lt"/>
              </a:rPr>
              <a:t>क्षय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होने</a:t>
            </a:r>
            <a:r>
              <a:rPr lang="en-US" sz="2400">
                <a:ea typeface="+mn-lt"/>
                <a:cs typeface="+mn-lt"/>
              </a:rPr>
              <a:t>) </a:t>
            </a:r>
            <a:r>
              <a:rPr lang="en-US" sz="2400" err="1">
                <a:ea typeface="+mn-lt"/>
                <a:cs typeface="+mn-lt"/>
              </a:rPr>
              <a:t>पर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शेष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अग्नियाँ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भी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क्षय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को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प्राप्त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होती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हैं</a:t>
            </a:r>
            <a:r>
              <a:rPr lang="en-US" sz="2400">
                <a:ea typeface="+mn-lt"/>
                <a:cs typeface="+mn-lt"/>
              </a:rPr>
              <a:t>।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47674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360535F0-5739-0AE6-2251-BF70027F0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6" y="643466"/>
            <a:ext cx="107653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48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id="{4624DC62-1EA6-AB1E-1EFD-FF8E293E8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665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64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Real Cause of Your Digestive Problems: 'AMA' - Dr. Raghav Thukral">
            <a:extLst>
              <a:ext uri="{FF2B5EF4-FFF2-40B4-BE49-F238E27FC236}">
                <a16:creationId xmlns:a16="http://schemas.microsoft.com/office/drawing/2014/main" id="{19CB276E-19AA-A63C-BE1E-4E6F6A6881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442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03284-DDA0-9F4A-F7E8-902FD2CA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122" y="720805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 b="1">
                <a:ln w="22225">
                  <a:solidFill>
                    <a:srgbClr val="FFFFFF"/>
                  </a:solidFill>
                </a:ln>
                <a:noFill/>
                <a:latin typeface="Aparajita"/>
                <a:cs typeface="Aparajita"/>
              </a:rPr>
              <a:t>विष रुप आम</a:t>
            </a:r>
            <a:endParaRPr lang="en-US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A3394-6776-5C8E-1370-D38FB80AB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717" y="1712843"/>
            <a:ext cx="6606076" cy="40792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दुष्यत्यग्निः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, स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दुष्टोऽन्नं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न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तत्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पचति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लघ्वपि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अपच्यमानं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शुक्तत्वं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यात्यन्नं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विषरूपताम्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||४४||</a:t>
            </a:r>
            <a:b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b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endParaRPr lang="en-US" sz="3200">
              <a:solidFill>
                <a:srgbClr val="FF0000"/>
              </a:solidFill>
              <a:highlight>
                <a:srgbClr val="FFFF00"/>
              </a:highlight>
              <a:latin typeface="Tahoma"/>
              <a:ea typeface="Tahoma"/>
              <a:cs typeface="Tahoma"/>
            </a:endParaRPr>
          </a:p>
          <a:p>
            <a:pPr algn="ctr"/>
            <a:endParaRPr lang="en-US" sz="3200">
              <a:solidFill>
                <a:srgbClr val="FF0000"/>
              </a:solidFill>
              <a:highlight>
                <a:srgbClr val="FFFF00"/>
              </a:highlight>
              <a:latin typeface="Wingdings 3"/>
              <a:sym typeface="Wingdings 3"/>
            </a:endParaRPr>
          </a:p>
          <a:p>
            <a:pPr marL="0" indent="0" algn="ctr">
              <a:buNone/>
            </a:pP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Wingdings 3"/>
                <a:sym typeface="Wingdings 3"/>
              </a:rPr>
              <a:t>´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दूषित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अग्नि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और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दूषित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होकर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लघु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आहार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का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भी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पाचन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नहीं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कर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पाती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है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और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यह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अन्नरस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,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अम्लरसयुक्त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शुक्तरूप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में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होता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है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तथा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विषवत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कार्य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करता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sz="3200" err="1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है</a:t>
            </a:r>
            <a:r>
              <a:rPr lang="en-US" sz="3200">
                <a:solidFill>
                  <a:srgbClr val="FF0000"/>
                </a:solidFill>
                <a:highlight>
                  <a:srgbClr val="FFFF00"/>
                </a:highlight>
                <a:latin typeface="Aparajita"/>
                <a:cs typeface="Aparajita"/>
              </a:rPr>
              <a:t>।</a:t>
            </a:r>
            <a:endParaRPr lang="en-US" sz="320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ctr"/>
            <a:endParaRPr lang="en-US" sz="3200">
              <a:solidFill>
                <a:srgbClr val="FF0000"/>
              </a:solidFill>
              <a:highlight>
                <a:srgbClr val="FFFF00"/>
              </a:highlight>
              <a:latin typeface="Aptos" panose="020B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55669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88D94-A00A-DB3B-D5F2-EA3B36F9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err="1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अजीर्ण</a:t>
            </a:r>
            <a:r>
              <a:rPr lang="en-US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err="1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के</a:t>
            </a:r>
            <a:r>
              <a:rPr lang="en-US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r>
              <a:rPr lang="en-US" err="1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लक्षण</a:t>
            </a:r>
            <a:r>
              <a:rPr lang="en-US">
                <a:solidFill>
                  <a:srgbClr val="262626"/>
                </a:solidFill>
                <a:highlight>
                  <a:srgbClr val="FFFF00"/>
                </a:highlight>
                <a:latin typeface="Aparajita"/>
                <a:cs typeface="Aparajita"/>
              </a:rPr>
              <a:t> 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CCA3-6DCC-3884-EAF2-9B9C05646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>
                <a:solidFill>
                  <a:srgbClr val="A53010"/>
                </a:solidFill>
                <a:latin typeface="Wingdings 3"/>
                <a:sym typeface="Wingdings 3"/>
              </a:rPr>
              <a:t>´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तस्य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लिङ्गमजीर्णस्य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विष्टम्भः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सदनं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तथा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।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शिरसो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रुक्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च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मूर्च्छा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च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भ्रमः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पृष्ठकटिग्रहः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॥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जृम्भाङ्गमर्दस्तृष्णा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च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ज्वरश्छर्दिः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प्रवाहणम्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।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अरोचकोऽविपाकश्च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,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घोरमन्नविषं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 च 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तत्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 ॥</a:t>
            </a:r>
            <a:r>
              <a:rPr lang="en-US">
                <a:solidFill>
                  <a:srgbClr val="FF0000"/>
                </a:solidFill>
                <a:latin typeface="Century Gothic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संसृज्यमानं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पित्तेन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दाहं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तृष्णां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मुखामयान्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।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जनयत्यम्लपित्तं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च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पित्तांश्चापरान्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गदान्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॥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यक्ष्मपीन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समेहादीन्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कफजान्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कफसङ्गतम्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।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करोति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वातसंसृष्टं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वातजांश्च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गदान्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बहून्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॥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मूत्ररोगांश्च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मूत्रस्थं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कुक्षिरोगान्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शकृद्गतम्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।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रसादिभिश्च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संसृष्टं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कुर्याद्रोगान्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रसादिजान्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 ॥ </a:t>
            </a:r>
            <a:r>
              <a:rPr lang="en-US">
                <a:solidFill>
                  <a:srgbClr val="FF0000"/>
                </a:solidFill>
                <a:latin typeface="Century Gothic"/>
              </a:rPr>
              <a:t>(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च</a:t>
            </a:r>
            <a:r>
              <a:rPr lang="en-US">
                <a:solidFill>
                  <a:srgbClr val="FF0000"/>
                </a:solidFill>
                <a:latin typeface="Century Gothic"/>
              </a:rPr>
              <a:t> . </a:t>
            </a:r>
            <a:r>
              <a:rPr lang="en-US" err="1">
                <a:solidFill>
                  <a:srgbClr val="FF0000"/>
                </a:solidFill>
                <a:latin typeface="Mangal"/>
                <a:cs typeface="Mangal"/>
              </a:rPr>
              <a:t>चि</a:t>
            </a:r>
            <a:r>
              <a:rPr lang="en-US">
                <a:solidFill>
                  <a:srgbClr val="FF0000"/>
                </a:solidFill>
                <a:latin typeface="Century Gothic"/>
              </a:rPr>
              <a:t> </a:t>
            </a:r>
            <a:r>
              <a:rPr lang="en-US">
                <a:solidFill>
                  <a:srgbClr val="FF0000"/>
                </a:solidFill>
                <a:latin typeface="Mangal"/>
                <a:cs typeface="Mangal"/>
              </a:rPr>
              <a:t>१५/ ४५-४९</a:t>
            </a:r>
            <a:r>
              <a:rPr lang="en-US">
                <a:solidFill>
                  <a:srgbClr val="FF0000"/>
                </a:solidFill>
                <a:latin typeface="Century Gothic"/>
              </a:rPr>
              <a:t>) </a:t>
            </a:r>
            <a:endParaRPr lang="en-US"/>
          </a:p>
          <a:p>
            <a:pPr marL="0" indent="0" algn="ctr">
              <a:buNone/>
            </a:pPr>
            <a:r>
              <a:rPr lang="en-US">
                <a:solidFill>
                  <a:srgbClr val="404040"/>
                </a:solidFill>
                <a:latin typeface="Century Gothic"/>
              </a:rPr>
              <a:t> </a:t>
            </a:r>
            <a:endParaRPr lang="en-US"/>
          </a:p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86149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FF359-F0E1-EAE4-FF27-B2360C69D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51" y="330380"/>
            <a:ext cx="5857335" cy="591847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400" err="1">
                <a:ea typeface="+mn-lt"/>
                <a:cs typeface="+mn-lt"/>
              </a:rPr>
              <a:t>विष्टम्भ</a:t>
            </a:r>
            <a:r>
              <a:rPr lang="en-US" sz="3400">
                <a:ea typeface="+mn-lt"/>
                <a:cs typeface="+mn-lt"/>
              </a:rPr>
              <a:t> Obstruction of the urine and feces), </a:t>
            </a:r>
          </a:p>
          <a:p>
            <a:r>
              <a:rPr lang="en-US" sz="3400" err="1">
                <a:ea typeface="+mn-lt"/>
                <a:cs typeface="+mn-lt"/>
              </a:rPr>
              <a:t>सदन</a:t>
            </a:r>
            <a:r>
              <a:rPr lang="en-US" sz="3400">
                <a:ea typeface="+mn-lt"/>
                <a:cs typeface="+mn-lt"/>
              </a:rPr>
              <a:t> (</a:t>
            </a:r>
            <a:r>
              <a:rPr lang="en-US" sz="3400" err="1">
                <a:ea typeface="+mn-lt"/>
                <a:cs typeface="+mn-lt"/>
              </a:rPr>
              <a:t>शरीर</a:t>
            </a:r>
            <a:r>
              <a:rPr lang="en-US" sz="3400">
                <a:ea typeface="+mn-lt"/>
                <a:cs typeface="+mn-lt"/>
              </a:rPr>
              <a:t> </a:t>
            </a:r>
            <a:r>
              <a:rPr lang="en-US" sz="3400" err="1">
                <a:ea typeface="+mn-lt"/>
                <a:cs typeface="+mn-lt"/>
              </a:rPr>
              <a:t>का</a:t>
            </a:r>
            <a:r>
              <a:rPr lang="en-US" sz="3400">
                <a:ea typeface="+mn-lt"/>
                <a:cs typeface="+mn-lt"/>
              </a:rPr>
              <a:t> </a:t>
            </a:r>
            <a:r>
              <a:rPr lang="en-US" sz="3400" err="1">
                <a:ea typeface="+mn-lt"/>
                <a:cs typeface="+mn-lt"/>
              </a:rPr>
              <a:t>शिथिल</a:t>
            </a:r>
            <a:r>
              <a:rPr lang="en-US" sz="3400">
                <a:ea typeface="+mn-lt"/>
                <a:cs typeface="+mn-lt"/>
              </a:rPr>
              <a:t> </a:t>
            </a:r>
            <a:r>
              <a:rPr lang="en-US" sz="3400" err="1">
                <a:ea typeface="+mn-lt"/>
                <a:cs typeface="+mn-lt"/>
              </a:rPr>
              <a:t>होना</a:t>
            </a:r>
            <a:r>
              <a:rPr lang="en-US" sz="3400">
                <a:ea typeface="+mn-lt"/>
                <a:cs typeface="+mn-lt"/>
              </a:rPr>
              <a:t>) </a:t>
            </a:r>
          </a:p>
          <a:p>
            <a:r>
              <a:rPr lang="en-US" sz="3400">
                <a:ea typeface="+mn-lt"/>
                <a:cs typeface="+mn-lt"/>
              </a:rPr>
              <a:t>(Headache-</a:t>
            </a:r>
            <a:r>
              <a:rPr lang="en-US" sz="3400" err="1">
                <a:ea typeface="+mn-lt"/>
                <a:cs typeface="+mn-lt"/>
              </a:rPr>
              <a:t>शिरः</a:t>
            </a:r>
            <a:r>
              <a:rPr lang="en-US" sz="3400">
                <a:ea typeface="+mn-lt"/>
                <a:cs typeface="+mn-lt"/>
              </a:rPr>
              <a:t> </a:t>
            </a:r>
            <a:r>
              <a:rPr lang="en-US" sz="3400" err="1">
                <a:ea typeface="+mn-lt"/>
                <a:cs typeface="+mn-lt"/>
              </a:rPr>
              <a:t>शूल</a:t>
            </a:r>
            <a:r>
              <a:rPr lang="en-US" sz="3400">
                <a:ea typeface="+mn-lt"/>
                <a:cs typeface="+mn-lt"/>
              </a:rPr>
              <a:t>)</a:t>
            </a:r>
          </a:p>
          <a:p>
            <a:r>
              <a:rPr lang="en-US" sz="3400">
                <a:ea typeface="+mn-lt"/>
                <a:cs typeface="+mn-lt"/>
              </a:rPr>
              <a:t> </a:t>
            </a:r>
            <a:r>
              <a:rPr lang="en-US" sz="3400" err="1">
                <a:ea typeface="+mn-lt"/>
                <a:cs typeface="+mn-lt"/>
              </a:rPr>
              <a:t>मूर्च्छा</a:t>
            </a:r>
            <a:r>
              <a:rPr lang="en-US" sz="3400">
                <a:ea typeface="+mn-lt"/>
                <a:cs typeface="+mn-lt"/>
              </a:rPr>
              <a:t> (Fainting) </a:t>
            </a:r>
          </a:p>
          <a:p>
            <a:r>
              <a:rPr lang="en-US" sz="3400" err="1">
                <a:ea typeface="+mn-lt"/>
                <a:cs typeface="+mn-lt"/>
              </a:rPr>
              <a:t>भ्रम</a:t>
            </a:r>
            <a:r>
              <a:rPr lang="en-US" sz="3400">
                <a:ea typeface="+mn-lt"/>
                <a:cs typeface="+mn-lt"/>
              </a:rPr>
              <a:t> (Giddiness)</a:t>
            </a:r>
            <a:endParaRPr lang="en-US"/>
          </a:p>
          <a:p>
            <a:r>
              <a:rPr lang="en-US" err="1">
                <a:latin typeface="Mangal"/>
                <a:ea typeface="+mn-lt"/>
                <a:cs typeface="Mangal"/>
              </a:rPr>
              <a:t>पृष्ठकटिग्रहः</a:t>
            </a:r>
            <a:r>
              <a:rPr lang="en-US" sz="3400">
                <a:ea typeface="+mn-lt"/>
                <a:cs typeface="+mn-lt"/>
              </a:rPr>
              <a:t> (Stiffness of the back and Lumber region)</a:t>
            </a:r>
          </a:p>
          <a:p>
            <a:r>
              <a:rPr lang="en-US" sz="3400">
                <a:ea typeface="+mn-lt"/>
                <a:cs typeface="+mn-lt"/>
              </a:rPr>
              <a:t> </a:t>
            </a:r>
            <a:r>
              <a:rPr lang="en-US" sz="3400" err="1">
                <a:ea typeface="+mn-lt"/>
                <a:cs typeface="+mn-lt"/>
              </a:rPr>
              <a:t>जृम्भा</a:t>
            </a:r>
            <a:r>
              <a:rPr lang="en-US" sz="3400">
                <a:ea typeface="+mn-lt"/>
                <a:cs typeface="+mn-lt"/>
              </a:rPr>
              <a:t> -Yawning </a:t>
            </a:r>
            <a:endParaRPr lang="en-US" sz="3400"/>
          </a:p>
          <a:p>
            <a:endParaRPr lang="en-US" sz="3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2DEE0-1C9D-7720-3826-C22011F39A8B}"/>
              </a:ext>
            </a:extLst>
          </p:cNvPr>
          <p:cNvSpPr txBox="1"/>
          <p:nvPr/>
        </p:nvSpPr>
        <p:spPr>
          <a:xfrm>
            <a:off x="6454859" y="471002"/>
            <a:ext cx="518418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अङ्गमर्द</a:t>
            </a:r>
            <a:r>
              <a:rPr lang="en-US" sz="3600">
                <a:ea typeface="+mn-lt"/>
                <a:cs typeface="+mn-lt"/>
              </a:rPr>
              <a:t>: Malaise</a:t>
            </a:r>
            <a:endParaRPr lang="en-US"/>
          </a:p>
          <a:p>
            <a:pPr marL="571500" indent="-571500">
              <a:buFont typeface="Arial"/>
              <a:buChar char="•"/>
            </a:pPr>
            <a:r>
              <a:rPr lang="en-US" sz="3600">
                <a:ea typeface="+mn-lt"/>
                <a:cs typeface="+mn-lt"/>
              </a:rPr>
              <a:t> </a:t>
            </a:r>
            <a:r>
              <a:rPr lang="en-US" sz="3600" err="1">
                <a:ea typeface="+mn-lt"/>
                <a:cs typeface="+mn-lt"/>
              </a:rPr>
              <a:t>तृष्णा</a:t>
            </a:r>
            <a:r>
              <a:rPr lang="en-US" sz="3600">
                <a:ea typeface="+mn-lt"/>
                <a:cs typeface="+mn-lt"/>
              </a:rPr>
              <a:t> ( Morbid thirst) </a:t>
            </a:r>
          </a:p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ज्वर</a:t>
            </a:r>
            <a:r>
              <a:rPr lang="en-US" sz="3600">
                <a:ea typeface="+mn-lt"/>
                <a:cs typeface="+mn-lt"/>
              </a:rPr>
              <a:t> (Fever)</a:t>
            </a:r>
          </a:p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वमन</a:t>
            </a:r>
            <a:r>
              <a:rPr lang="en-US" sz="3600">
                <a:ea typeface="+mn-lt"/>
                <a:cs typeface="+mn-lt"/>
              </a:rPr>
              <a:t> (Vomiting)</a:t>
            </a:r>
          </a:p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प्रवाहण</a:t>
            </a:r>
            <a:r>
              <a:rPr lang="en-US" sz="3600">
                <a:ea typeface="+mn-lt"/>
                <a:cs typeface="+mn-lt"/>
              </a:rPr>
              <a:t> ( Tenesmus)</a:t>
            </a:r>
          </a:p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अरोचक</a:t>
            </a:r>
            <a:r>
              <a:rPr lang="en-US" sz="3600">
                <a:ea typeface="+mn-lt"/>
                <a:cs typeface="+mn-lt"/>
              </a:rPr>
              <a:t> (Anorexia)</a:t>
            </a:r>
          </a:p>
          <a:p>
            <a:pPr marL="571500" indent="-571500">
              <a:buFont typeface="Arial"/>
              <a:buChar char="•"/>
            </a:pPr>
            <a:r>
              <a:rPr lang="en-US" sz="3600" err="1">
                <a:ea typeface="+mn-lt"/>
                <a:cs typeface="+mn-lt"/>
              </a:rPr>
              <a:t>अविपाक</a:t>
            </a:r>
            <a:r>
              <a:rPr lang="en-US" sz="3600">
                <a:ea typeface="+mn-lt"/>
                <a:cs typeface="+mn-lt"/>
              </a:rPr>
              <a:t> (Indigestion) </a:t>
            </a:r>
            <a:endParaRPr lang="en-US" sz="3600"/>
          </a:p>
          <a:p>
            <a:pPr marL="571500" indent="-571500" algn="l">
              <a:buFont typeface="Arial"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213385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9959D-C424-C927-2FD7-88411C67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err="1">
                <a:ea typeface="+mj-lt"/>
                <a:cs typeface="+mj-lt"/>
              </a:rPr>
              <a:t>अग्नि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के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कर्म</a:t>
            </a:r>
            <a:endParaRPr lang="en-US" err="1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49AC7-E165-FCC9-8DD0-76CC97808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आयुर्वर्णो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बलं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स्वास्थ्यमुत्साहोपचयौ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प्रभा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|</a:t>
            </a:r>
            <a:b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</a:b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ओजस्तेजोऽग्नयः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प्राणाश्चोक्ता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देहाग्निहेतुकाः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||३||</a:t>
            </a:r>
            <a:b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</a:b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शान्तेऽग्नौ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म्रियते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,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युक्ते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चिरं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जीवत्यनामयः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|</a:t>
            </a:r>
            <a:b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</a:b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रोगी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स्याद्विकृते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, </a:t>
            </a:r>
            <a:r>
              <a:rPr lang="en-US" b="1" err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मूलमग्निस्तस्मान्निरुच्यते</a:t>
            </a:r>
            <a:r>
              <a:rPr lang="en-US" b="1">
                <a:solidFill>
                  <a:srgbClr val="FF0000"/>
                </a:solidFill>
                <a:latin typeface="Tahoma"/>
                <a:ea typeface="Tahoma"/>
                <a:cs typeface="Tahoma"/>
              </a:rPr>
              <a:t>||४||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 descr="How Ayurveda defines Agni, the Digestive Fire in the body - Mayapur Voice">
            <a:extLst>
              <a:ext uri="{FF2B5EF4-FFF2-40B4-BE49-F238E27FC236}">
                <a16:creationId xmlns:a16="http://schemas.microsoft.com/office/drawing/2014/main" id="{4FFE55E1-532B-F379-1A88-C3814787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99" r="22334"/>
          <a:stretch>
            <a:fillRect/>
          </a:stretch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787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gni Creative PNG Images, Flame, Red, Combustion PNG Transparent Background  - Pngtree">
            <a:extLst>
              <a:ext uri="{FF2B5EF4-FFF2-40B4-BE49-F238E27FC236}">
                <a16:creationId xmlns:a16="http://schemas.microsoft.com/office/drawing/2014/main" id="{C5D0DEBC-914F-A375-3603-C649A5CE8E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030" b="16246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F203-4B33-FD41-4ACF-C1D644659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96" y="2707372"/>
            <a:ext cx="11988527" cy="33545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54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दोषे</a:t>
            </a:r>
            <a:r>
              <a:rPr lang="en-US" sz="9600" b="1" dirty="0">
                <a:latin typeface="Tahoma"/>
                <a:ea typeface="Tahoma"/>
                <a:cs typeface="Tahoma"/>
              </a:rPr>
              <a:t> </a:t>
            </a:r>
            <a:r>
              <a:rPr lang="en-US" sz="54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विबद्धे</a:t>
            </a:r>
            <a:r>
              <a:rPr lang="en-US" sz="9600" b="1" dirty="0">
                <a:latin typeface="Tahoma"/>
                <a:ea typeface="Tahoma"/>
                <a:cs typeface="Tahoma"/>
              </a:rPr>
              <a:t> </a:t>
            </a:r>
            <a:r>
              <a:rPr lang="en-US" sz="54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नष्टेऽग्नौ</a:t>
            </a:r>
            <a:r>
              <a:rPr lang="en-US" sz="9600" b="1" dirty="0">
                <a:latin typeface="Tahoma"/>
                <a:ea typeface="Tahoma"/>
                <a:cs typeface="Tahoma"/>
              </a:rPr>
              <a:t> </a:t>
            </a:r>
            <a:r>
              <a:rPr lang="en-US" sz="5400" b="1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सर्वसम्पूर्णलक्षणः</a:t>
            </a:r>
            <a:r>
              <a:rPr lang="en-US" sz="5400" b="1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||१०९||</a:t>
            </a:r>
            <a:endParaRPr lang="en-US" sz="5400" b="1"/>
          </a:p>
        </p:txBody>
      </p:sp>
    </p:spTree>
    <p:extLst>
      <p:ext uri="{BB962C8B-B14F-4D97-AF65-F5344CB8AC3E}">
        <p14:creationId xmlns:p14="http://schemas.microsoft.com/office/powerpoint/2010/main" val="2975461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960C6-7557-B33E-19F3-8C8DCBB8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960" y="553535"/>
            <a:ext cx="7329937" cy="1966258"/>
          </a:xfrm>
        </p:spPr>
        <p:txBody>
          <a:bodyPr anchor="b">
            <a:normAutofit/>
          </a:bodyPr>
          <a:lstStyle/>
          <a:p>
            <a:pPr algn="ctr"/>
            <a:r>
              <a:rPr lang="en-US" sz="5600" err="1">
                <a:highlight>
                  <a:srgbClr val="FFFF00"/>
                </a:highlight>
                <a:ea typeface="+mj-lt"/>
                <a:cs typeface="+mj-lt"/>
              </a:rPr>
              <a:t>स्वस्थ</a:t>
            </a:r>
            <a:r>
              <a:rPr lang="en-US" sz="5600"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5600" err="1">
                <a:highlight>
                  <a:srgbClr val="FFFF00"/>
                </a:highlight>
                <a:ea typeface="+mj-lt"/>
                <a:cs typeface="+mj-lt"/>
              </a:rPr>
              <a:t>की</a:t>
            </a:r>
            <a:r>
              <a:rPr lang="en-US" sz="5600"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5600" err="1">
                <a:highlight>
                  <a:srgbClr val="FFFF00"/>
                </a:highlight>
                <a:ea typeface="+mj-lt"/>
                <a:cs typeface="+mj-lt"/>
              </a:rPr>
              <a:t>परिभाषा</a:t>
            </a:r>
            <a:endParaRPr lang="en-US" sz="5600" err="1">
              <a:highlight>
                <a:srgbClr val="FFFF00"/>
              </a:highlight>
            </a:endParaRPr>
          </a:p>
          <a:p>
            <a:pPr algn="ctr"/>
            <a:endParaRPr lang="en-US" sz="5600">
              <a:highlight>
                <a:srgbClr val="FFFF00"/>
              </a:highligh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est Ayurveda Clinic in Kengeri | Swasthya Ayurveda Clinic">
            <a:extLst>
              <a:ext uri="{FF2B5EF4-FFF2-40B4-BE49-F238E27FC236}">
                <a16:creationId xmlns:a16="http://schemas.microsoft.com/office/drawing/2014/main" id="{49BD46D9-EE2F-41C9-F20D-D6A37F9C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80" r="14418" b="-2"/>
          <a:stretch>
            <a:fillRect/>
          </a:stretch>
        </p:blipFill>
        <p:spPr>
          <a:xfrm>
            <a:off x="246626" y="554151"/>
            <a:ext cx="5699057" cy="5756566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EE9B7-0E9D-B1B2-E9E5-078BE270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8244" y="2501988"/>
            <a:ext cx="6366652" cy="28851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समदोषः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समाग्निश्च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समधातुमलक्रियः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। </a:t>
            </a:r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प्रसन्नात्मेन्द्रियमनाः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स्वस्थ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इत्यभिघीयते</a:t>
            </a:r>
            <a:r>
              <a:rPr lang="en-US" sz="3200" b="1">
                <a:solidFill>
                  <a:srgbClr val="FF0000">
                    <a:alpha val="80000"/>
                  </a:srgbClr>
                </a:solidFill>
                <a:ea typeface="+mn-lt"/>
                <a:cs typeface="+mn-lt"/>
              </a:rPr>
              <a:t> ।। ४८।</a:t>
            </a:r>
            <a:endParaRPr lang="en-US">
              <a:solidFill>
                <a:srgbClr val="FF0000">
                  <a:alpha val="80000"/>
                </a:srgbClr>
              </a:solidFill>
            </a:endParaRPr>
          </a:p>
          <a:p>
            <a:endParaRPr lang="en-US" b="1">
              <a:solidFill>
                <a:srgbClr val="FF0000">
                  <a:alpha val="80000"/>
                </a:srgbClr>
              </a:solidFill>
              <a:ea typeface="+mn-lt"/>
              <a:cs typeface="+mn-lt"/>
            </a:endParaRPr>
          </a:p>
          <a:p>
            <a:endParaRPr lang="en-US" b="1">
              <a:solidFill>
                <a:srgbClr val="FF0000">
                  <a:alpha val="80000"/>
                </a:srgbClr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4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E0D85-2FE5-ECFB-BA10-357EB49C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024" y="489507"/>
            <a:ext cx="4888776" cy="1655483"/>
          </a:xfrm>
        </p:spPr>
        <p:txBody>
          <a:bodyPr anchor="b">
            <a:normAutofit/>
          </a:bodyPr>
          <a:lstStyle/>
          <a:p>
            <a:pPr algn="ctr"/>
            <a:r>
              <a:rPr lang="en-US" sz="40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आयु</a:t>
            </a:r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40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की</a:t>
            </a:r>
            <a:r>
              <a:rPr lang="en-US" sz="4000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 </a:t>
            </a:r>
            <a:r>
              <a:rPr lang="en-US" sz="4000" err="1">
                <a:solidFill>
                  <a:srgbClr val="FF0000"/>
                </a:solidFill>
                <a:highlight>
                  <a:srgbClr val="FFFF00"/>
                </a:highlight>
                <a:ea typeface="+mj-lt"/>
                <a:cs typeface="+mj-lt"/>
              </a:rPr>
              <a:t>परिभाषा</a:t>
            </a:r>
            <a:endParaRPr lang="en-US">
              <a:solidFill>
                <a:srgbClr val="FF0000"/>
              </a:solidFill>
              <a:ea typeface="+mj-lt"/>
              <a:cs typeface="+mj-lt"/>
            </a:endParaRPr>
          </a:p>
          <a:p>
            <a:endParaRPr lang="en-US" sz="4000"/>
          </a:p>
        </p:txBody>
      </p:sp>
      <p:pic>
        <p:nvPicPr>
          <p:cNvPr id="4" name="Picture 3" descr="AYU in Ayurveda - Ayurvedopedia">
            <a:extLst>
              <a:ext uri="{FF2B5EF4-FFF2-40B4-BE49-F238E27FC236}">
                <a16:creationId xmlns:a16="http://schemas.microsoft.com/office/drawing/2014/main" id="{738B682D-59C8-468F-7EB8-847F94B5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46" r="16486" b="1"/>
          <a:stretch>
            <a:fillRect/>
          </a:stretch>
        </p:blipFill>
        <p:spPr>
          <a:xfrm>
            <a:off x="20" y="14809"/>
            <a:ext cx="6648790" cy="63939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C7DB-7C89-4E70-A7DD-66E17F4FD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119" y="2418408"/>
            <a:ext cx="5530736" cy="35402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शरीरेन्द्रियसत्त्वात्मसंयोगो</a:t>
            </a:r>
            <a: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2400" b="1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धारि</a:t>
            </a:r>
            <a: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2400" b="1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जीवितम्</a:t>
            </a:r>
            <a: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2400" b="1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नित्यगश्चानुबन्धश्च</a:t>
            </a:r>
            <a: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2400" b="1" err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पर्यायैरायुरुच्यते</a:t>
            </a:r>
            <a:r>
              <a:rPr lang="en-US" sz="24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  <a:t>||४२||</a:t>
            </a:r>
            <a:br>
              <a:rPr lang="en-US" sz="2000" b="1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br>
              <a:rPr lang="en-US" sz="2000">
                <a:latin typeface="Tahoma"/>
                <a:ea typeface="Tahoma"/>
                <a:cs typeface="Tahoma"/>
              </a:rPr>
            </a:br>
            <a:endParaRPr lang="en-US" sz="2000">
              <a:latin typeface="Tahoma"/>
              <a:ea typeface="Tahoma"/>
              <a:cs typeface="Tahom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4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F16BF-DCF5-0A2B-39A3-6B8C915D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OJASA PARIBASHA 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2FA3AA-DE71-B649-1941-16A397465B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77718"/>
              </p:ext>
            </p:extLst>
          </p:nvPr>
        </p:nvGraphicFramePr>
        <p:xfrm>
          <a:off x="838200" y="1825625"/>
          <a:ext cx="10515600" cy="43891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2076044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i-IN" sz="4400" b="0" i="0" u="none" strike="noStrike" noProof="0" err="1">
                          <a:highlight>
                            <a:srgbClr val="FFFF00"/>
                          </a:highlight>
                        </a:rPr>
                        <a:t>रसादीनां</a:t>
                      </a:r>
                      <a:r>
                        <a:rPr lang="hi-IN" sz="4400" b="0" i="0" u="none" strike="noStrike" noProof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hi-IN" sz="4400" b="0" i="0" u="none" strike="noStrike" noProof="0" err="1">
                          <a:highlight>
                            <a:srgbClr val="FFFF00"/>
                          </a:highlight>
                        </a:rPr>
                        <a:t>शुक्रान्तानां</a:t>
                      </a:r>
                      <a:r>
                        <a:rPr lang="hi-IN" sz="4400" b="0" i="0" u="none" strike="noStrike" noProof="0">
                          <a:highlight>
                            <a:srgbClr val="FFFF00"/>
                          </a:highlight>
                        </a:rPr>
                        <a:t> </a:t>
                      </a:r>
                      <a:r>
                        <a:rPr lang="hi-IN" sz="4400" b="0" i="0" u="none" strike="noStrike" noProof="0" err="1">
                          <a:highlight>
                            <a:srgbClr val="FFFF00"/>
                          </a:highlight>
                        </a:rPr>
                        <a:t>धातूनां</a:t>
                      </a:r>
                      <a:r>
                        <a:rPr lang="hi-IN" sz="4400" b="0" i="0" u="none" strike="noStrike" noProof="0">
                          <a:highlight>
                            <a:srgbClr val="FFFF00"/>
                          </a:highlight>
                        </a:rPr>
                        <a:t> यत्परं तेजस्तत् खल्वोजस्तदेव बलमित्युच्यते, स्वशास्त्रसिद्धान्तात् ।</a:t>
                      </a:r>
                      <a:endParaRPr lang="en-US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hi-IN"/>
                    </a:p>
                    <a:p>
                      <a:pPr lvl="0" algn="ctr">
                        <a:buNone/>
                      </a:pPr>
                      <a:r>
                        <a:rPr lang="hi-IN" sz="4400" b="0" i="0" u="none" strike="noStrike" noProof="0">
                          <a:highlight>
                            <a:srgbClr val="FFFF00"/>
                          </a:highlight>
                        </a:rPr>
                        <a:t>(सु.सू.१५/२४</a:t>
                      </a:r>
                      <a:br>
                        <a:rPr lang="hi-IN" sz="4400">
                          <a:highlight>
                            <a:srgbClr val="FFFF00"/>
                          </a:highlight>
                        </a:rPr>
                      </a:br>
                      <a:br>
                        <a:rPr lang="hi-IN" sz="4400">
                          <a:highlight>
                            <a:srgbClr val="FFFF00"/>
                          </a:highlight>
                        </a:rPr>
                      </a:br>
                      <a:endParaRPr lang="hi-IN" sz="440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124285"/>
                  </a:ext>
                </a:extLst>
              </a:tr>
            </a:tbl>
          </a:graphicData>
        </a:graphic>
      </p:graphicFrame>
      <p:pic>
        <p:nvPicPr>
          <p:cNvPr id="6" name="Picture 5" descr="ओज' क्या है? जानिए क्यों ज़रूरी है ओज को बढ़ाना - Ayurveda, Health tips,  Yoga, Home remedies in Hindi by Patanjali">
            <a:extLst>
              <a:ext uri="{FF2B5EF4-FFF2-40B4-BE49-F238E27FC236}">
                <a16:creationId xmlns:a16="http://schemas.microsoft.com/office/drawing/2014/main" id="{21DA6D99-3300-2268-BFFD-5BDE6A92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43" y="4012203"/>
            <a:ext cx="4137802" cy="28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4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3CC7F4-E20F-5107-1DF4-78092C42F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7680" y="344757"/>
            <a:ext cx="8756146" cy="68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95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Baijnath Temple, Kangra - TimesTravel">
            <a:extLst>
              <a:ext uri="{FF2B5EF4-FFF2-40B4-BE49-F238E27FC236}">
                <a16:creationId xmlns:a16="http://schemas.microsoft.com/office/drawing/2014/main" id="{D9FFE203-8F03-24E0-862E-1C8D63852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23" r="2660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5C443-2922-CFA7-6CE8-70089E18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648" y="5052144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THANK YOU</a:t>
            </a:r>
            <a:br>
              <a:rPr lang="en-US" sz="4000"/>
            </a:br>
            <a:endParaRPr lang="en-US" sz="4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70C088-8D11-8845-3223-1A2C73FD2834}"/>
              </a:ext>
            </a:extLst>
          </p:cNvPr>
          <p:cNvSpPr txBox="1"/>
          <p:nvPr/>
        </p:nvSpPr>
        <p:spPr>
          <a:xfrm>
            <a:off x="5662554" y="2506088"/>
            <a:ext cx="6525132" cy="37427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/>
              <a:t>पूर्वोत्तरे प्रज्वलिकानिधाने सदा वसंतं गिरिजासमेतम्। सुरासुराराधितपादपद्यं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/>
              <a:t>श्रीवैद्यनाथं तमहं नमामि।।"
</a:t>
            </a:r>
          </a:p>
        </p:txBody>
      </p:sp>
    </p:spTree>
    <p:extLst>
      <p:ext uri="{BB962C8B-B14F-4D97-AF65-F5344CB8AC3E}">
        <p14:creationId xmlns:p14="http://schemas.microsoft.com/office/powerpoint/2010/main" val="323063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FA097-D7F7-6B6E-5A55-835D5EC7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endParaRPr lang="en-US" sz="3600"/>
          </a:p>
          <a:p>
            <a:pPr>
              <a:spcAft>
                <a:spcPts val="600"/>
              </a:spcAft>
            </a:pPr>
            <a:endParaRPr lang="en-US" sz="3600"/>
          </a:p>
          <a:p>
            <a:pPr>
              <a:spcAft>
                <a:spcPts val="600"/>
              </a:spcAft>
            </a:pPr>
            <a:r>
              <a:rPr lang="en-US" sz="3600" err="1">
                <a:highlight>
                  <a:srgbClr val="FFFF00"/>
                </a:highlight>
              </a:rPr>
              <a:t>आहार</a:t>
            </a:r>
            <a:r>
              <a:rPr lang="en-US" sz="3600">
                <a:highlight>
                  <a:srgbClr val="FFFF00"/>
                </a:highlight>
              </a:rPr>
              <a:t> </a:t>
            </a:r>
            <a:r>
              <a:rPr lang="en-US" sz="3600" err="1">
                <a:highlight>
                  <a:srgbClr val="FFFF00"/>
                </a:highlight>
              </a:rPr>
              <a:t>पाक</a:t>
            </a:r>
            <a:r>
              <a:rPr lang="en-US" sz="3600">
                <a:highlight>
                  <a:srgbClr val="FFFF00"/>
                </a:highlight>
              </a:rPr>
              <a:t> </a:t>
            </a:r>
            <a:r>
              <a:rPr lang="en-US" sz="3600" err="1">
                <a:highlight>
                  <a:srgbClr val="FFFF00"/>
                </a:highlight>
              </a:rPr>
              <a:t>की</a:t>
            </a:r>
            <a:r>
              <a:rPr lang="en-US" sz="3600">
                <a:highlight>
                  <a:srgbClr val="FFFF00"/>
                </a:highlight>
              </a:rPr>
              <a:t> </a:t>
            </a:r>
            <a:r>
              <a:rPr lang="en-US" sz="3600" err="1">
                <a:highlight>
                  <a:srgbClr val="FFFF00"/>
                </a:highlight>
              </a:rPr>
              <a:t>प्रक्रिया</a:t>
            </a:r>
            <a:r>
              <a:rPr lang="en-US" sz="3600">
                <a:highlight>
                  <a:srgbClr val="FFFF00"/>
                </a:highlight>
              </a:rPr>
              <a:t> </a:t>
            </a:r>
            <a:endParaRPr lang="en-US" sz="3600"/>
          </a:p>
          <a:p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7FB2A-A216-FDA9-4094-51485B1C8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294" y="16962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अन्नमादानकर्मा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तु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प्राणः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कोष्ठं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प्रकर्षति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तद्द्रवैर्भिन्नसङ्घातं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स्नेहेन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मृदुतां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गतम्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||६||</a:t>
            </a:r>
            <a:b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समानेनावधूतोऽग्निरुदर्यः</a:t>
            </a:r>
            <a:r>
              <a:rPr lang="en-US" sz="48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पवनोद्वहः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काले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भुक्तं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समं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सम्यक्पचत्यायुर्विवृद्धये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||७||</a:t>
            </a:r>
            <a:b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एवं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रसमलायान्नमाशयस्थमधः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स्थितः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</a:t>
            </a:r>
            <a:br>
              <a:rPr lang="en-US" sz="3200">
                <a:highlight>
                  <a:srgbClr val="FFFF00"/>
                </a:highlight>
                <a:latin typeface="Tahoma"/>
                <a:ea typeface="Tahoma"/>
                <a:cs typeface="Tahoma"/>
              </a:rPr>
            </a:b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पचत्यग्निर्यथा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 </a:t>
            </a:r>
            <a:r>
              <a:rPr lang="en-US" sz="32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स्थाल्यामोदनायाम्बुतण्डुलम्</a:t>
            </a:r>
            <a:r>
              <a:rPr lang="en-US" sz="3200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||८||</a:t>
            </a:r>
            <a:br>
              <a:rPr lang="en-US" sz="1700">
                <a:solidFill>
                  <a:srgbClr val="990000"/>
                </a:solidFill>
                <a:latin typeface="Tahoma"/>
                <a:ea typeface="Tahoma"/>
                <a:cs typeface="Tahoma"/>
              </a:rPr>
            </a:br>
            <a:endParaRPr lang="en-US" sz="1700">
              <a:solidFill>
                <a:srgbClr val="990000"/>
              </a:solidFill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62191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009C5-96D8-D643-996E-ED45EF005600}"/>
              </a:ext>
            </a:extLst>
          </p:cNvPr>
          <p:cNvSpPr txBox="1"/>
          <p:nvPr/>
        </p:nvSpPr>
        <p:spPr>
          <a:xfrm>
            <a:off x="640080" y="210350"/>
            <a:ext cx="5173734" cy="1367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>
              <a:solidFill>
                <a:schemeClr val="tx1"/>
              </a:solidFill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आहार</a:t>
            </a:r>
            <a:r>
              <a:rPr lang="en-US" sz="360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 </a:t>
            </a:r>
            <a:r>
              <a:rPr lang="en-US" sz="360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पाक</a:t>
            </a:r>
            <a:r>
              <a:rPr lang="en-US" sz="360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 </a:t>
            </a:r>
            <a:r>
              <a:rPr lang="en-US" sz="360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की</a:t>
            </a:r>
            <a:r>
              <a:rPr lang="en-US" sz="360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 </a:t>
            </a:r>
            <a:r>
              <a:rPr lang="en-US" sz="3600" err="1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प्रक्रिया</a:t>
            </a:r>
            <a:r>
              <a:rPr lang="en-US" sz="360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​</a:t>
            </a:r>
            <a:endParaRPr lang="en-US" sz="3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27AD-918B-B2E8-FF95-CDD130F57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938371"/>
            <a:ext cx="4631778" cy="29756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/>
              <a:t>[</a:t>
            </a:r>
            <a:r>
              <a:rPr lang="en-US" sz="1800" err="1"/>
              <a:t>अन्नमादानकर्मा</a:t>
            </a:r>
            <a:r>
              <a:rPr lang="en-US" sz="1800"/>
              <a:t> → </a:t>
            </a:r>
            <a:r>
              <a:rPr lang="en-US" sz="1800" err="1"/>
              <a:t>प्राणवायुः</a:t>
            </a:r>
            <a:r>
              <a:rPr lang="en-US" sz="1800"/>
              <a:t> </a:t>
            </a:r>
            <a:r>
              <a:rPr lang="en-US" sz="1800" err="1"/>
              <a:t>कोष्ठं</a:t>
            </a:r>
            <a:r>
              <a:rPr lang="en-US" sz="1800"/>
              <a:t> </a:t>
            </a:r>
            <a:r>
              <a:rPr lang="en-US" sz="1800" err="1"/>
              <a:t>प्रकर्षति</a:t>
            </a:r>
            <a:r>
              <a:rPr lang="en-US" sz="1800"/>
              <a:t>]</a:t>
            </a:r>
          </a:p>
          <a:p>
            <a:r>
              <a:rPr lang="en-US" sz="1800"/>
              <a:t>                       ↓</a:t>
            </a:r>
          </a:p>
          <a:p>
            <a:r>
              <a:rPr lang="en-US" sz="1800"/>
              <a:t>[</a:t>
            </a:r>
            <a:r>
              <a:rPr lang="en-US" sz="1800" err="1"/>
              <a:t>स्निग्धतया</a:t>
            </a:r>
            <a:r>
              <a:rPr lang="en-US" sz="1800"/>
              <a:t> </a:t>
            </a:r>
            <a:r>
              <a:rPr lang="en-US" sz="1800" err="1"/>
              <a:t>रसान्नं</a:t>
            </a:r>
            <a:r>
              <a:rPr lang="en-US" sz="1800"/>
              <a:t> </a:t>
            </a:r>
            <a:r>
              <a:rPr lang="en-US" sz="1800" err="1"/>
              <a:t>भिन्नसंघातं</a:t>
            </a:r>
            <a:r>
              <a:rPr lang="en-US" sz="1800"/>
              <a:t> </a:t>
            </a:r>
            <a:r>
              <a:rPr lang="en-US" sz="1800" err="1"/>
              <a:t>स्नेहेन</a:t>
            </a:r>
            <a:r>
              <a:rPr lang="en-US" sz="1800"/>
              <a:t> </a:t>
            </a:r>
            <a:r>
              <a:rPr lang="en-US" sz="1800" err="1"/>
              <a:t>मृदुतां</a:t>
            </a:r>
            <a:r>
              <a:rPr lang="en-US" sz="1800"/>
              <a:t> </a:t>
            </a:r>
            <a:r>
              <a:rPr lang="en-US" sz="1800" err="1"/>
              <a:t>गतम्</a:t>
            </a:r>
            <a:r>
              <a:rPr lang="en-US" sz="1800"/>
              <a:t>]</a:t>
            </a:r>
          </a:p>
          <a:p>
            <a:r>
              <a:rPr lang="en-US" sz="1800"/>
              <a:t>                       ↓</a:t>
            </a:r>
          </a:p>
          <a:p>
            <a:r>
              <a:rPr lang="en-US" sz="1800"/>
              <a:t>[</a:t>
            </a:r>
            <a:r>
              <a:rPr lang="en-US" sz="1800" err="1"/>
              <a:t>समानेन</a:t>
            </a:r>
            <a:r>
              <a:rPr lang="en-US" sz="1800"/>
              <a:t> </a:t>
            </a:r>
            <a:r>
              <a:rPr lang="en-US" sz="1800" err="1"/>
              <a:t>वायुनाऽवधूतः</a:t>
            </a:r>
            <a:r>
              <a:rPr lang="en-US" sz="1800"/>
              <a:t> </a:t>
            </a:r>
            <a:r>
              <a:rPr lang="en-US" sz="1800" err="1"/>
              <a:t>पचनाग्निः</a:t>
            </a:r>
            <a:r>
              <a:rPr lang="en-US" sz="1800"/>
              <a:t>]</a:t>
            </a:r>
          </a:p>
          <a:p>
            <a:r>
              <a:rPr lang="en-US" sz="1800"/>
              <a:t>                       ↓</a:t>
            </a:r>
          </a:p>
          <a:p>
            <a:r>
              <a:rPr lang="en-US" sz="1800"/>
              <a:t>[</a:t>
            </a:r>
            <a:r>
              <a:rPr lang="en-US" sz="1800" err="1"/>
              <a:t>अग्निः</a:t>
            </a:r>
            <a:r>
              <a:rPr lang="en-US" sz="1800"/>
              <a:t> </a:t>
            </a:r>
            <a:r>
              <a:rPr lang="en-US" sz="1800" err="1"/>
              <a:t>उदरस्थः</a:t>
            </a:r>
            <a:r>
              <a:rPr lang="en-US" sz="1800"/>
              <a:t> </a:t>
            </a:r>
            <a:r>
              <a:rPr lang="en-US" sz="1800" err="1"/>
              <a:t>पवनोद्वहः</a:t>
            </a:r>
            <a:r>
              <a:rPr lang="en-US" sz="1800"/>
              <a:t>]</a:t>
            </a:r>
          </a:p>
          <a:p>
            <a:r>
              <a:rPr lang="en-US" sz="1800"/>
              <a:t>                       ↓</a:t>
            </a:r>
          </a:p>
          <a:p>
            <a:r>
              <a:rPr lang="en-US" sz="1800"/>
              <a:t>[</a:t>
            </a:r>
            <a:r>
              <a:rPr lang="en-US" sz="1800" err="1"/>
              <a:t>काले</a:t>
            </a:r>
            <a:r>
              <a:rPr lang="en-US" sz="1800"/>
              <a:t> </a:t>
            </a:r>
            <a:r>
              <a:rPr lang="en-US" sz="1800" err="1"/>
              <a:t>भुक्तं</a:t>
            </a:r>
            <a:r>
              <a:rPr lang="en-US" sz="1800"/>
              <a:t> </a:t>
            </a:r>
            <a:r>
              <a:rPr lang="en-US" sz="1800" err="1"/>
              <a:t>समं</a:t>
            </a:r>
            <a:r>
              <a:rPr lang="en-US" sz="1800"/>
              <a:t> </a:t>
            </a:r>
            <a:r>
              <a:rPr lang="en-US" sz="1800" err="1"/>
              <a:t>सम्यक्</a:t>
            </a:r>
            <a:r>
              <a:rPr lang="en-US" sz="1800"/>
              <a:t> </a:t>
            </a:r>
            <a:r>
              <a:rPr lang="en-US" sz="1800" err="1"/>
              <a:t>पचति</a:t>
            </a:r>
            <a:r>
              <a:rPr lang="en-US" sz="1800"/>
              <a:t>]</a:t>
            </a:r>
          </a:p>
          <a:p>
            <a:r>
              <a:rPr lang="en-US" sz="1800"/>
              <a:t>                       ↓</a:t>
            </a:r>
          </a:p>
          <a:p>
            <a:r>
              <a:rPr lang="en-US" sz="1800"/>
              <a:t>[</a:t>
            </a:r>
            <a:r>
              <a:rPr lang="en-US" sz="1800" err="1"/>
              <a:t>पाचनफलं</a:t>
            </a:r>
            <a:r>
              <a:rPr lang="en-US" sz="1800"/>
              <a:t> = </a:t>
            </a:r>
            <a:r>
              <a:rPr lang="en-US" sz="1800" err="1"/>
              <a:t>आयुः</a:t>
            </a:r>
            <a:r>
              <a:rPr lang="en-US" sz="1800"/>
              <a:t> </a:t>
            </a:r>
            <a:r>
              <a:rPr lang="en-US" sz="1800" err="1"/>
              <a:t>विवृद्धिः</a:t>
            </a:r>
            <a:r>
              <a:rPr lang="en-US" sz="1800"/>
              <a:t>]              </a:t>
            </a:r>
            <a:r>
              <a:rPr lang="en-US" sz="1600"/>
              <a:t>     </a:t>
            </a:r>
          </a:p>
          <a:p>
            <a:pPr marL="0"/>
            <a:endParaRPr lang="en-US" sz="1200"/>
          </a:p>
          <a:p>
            <a:endParaRPr lang="en-US" sz="1200"/>
          </a:p>
        </p:txBody>
      </p:sp>
      <p:pic>
        <p:nvPicPr>
          <p:cNvPr id="5" name="Picture 4" descr="Stomach digestion hi-res stock photography and images - Alamy">
            <a:extLst>
              <a:ext uri="{FF2B5EF4-FFF2-40B4-BE49-F238E27FC236}">
                <a16:creationId xmlns:a16="http://schemas.microsoft.com/office/drawing/2014/main" id="{C828395B-AC6A-FAF6-A049-28434BBF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83" r="-2" b="-2"/>
          <a:stretch>
            <a:fillRect/>
          </a:stretch>
        </p:blipFill>
        <p:spPr>
          <a:xfrm>
            <a:off x="6993852" y="10"/>
            <a:ext cx="519662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755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Curious Kids: how does my tummy turn food into poo? - Dr. Gut">
            <a:extLst>
              <a:ext uri="{FF2B5EF4-FFF2-40B4-BE49-F238E27FC236}">
                <a16:creationId xmlns:a16="http://schemas.microsoft.com/office/drawing/2014/main" id="{B375BC1C-9C10-B4DE-F8E9-7ECA113B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02" b="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FD800-002B-6001-0D4D-354D9C30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अन्नमादानकर्मा तु प्राणः कोष्ठं प्रकर्षति</a:t>
            </a:r>
            <a:endParaRPr lang="en-US" sz="40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791854-F5D1-EFFD-DE99-6BB012AB2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0A0A0A"/>
                </a:solidFill>
                <a:ea typeface="+mn-lt"/>
                <a:cs typeface="+mn-lt"/>
              </a:rPr>
              <a:t>After chewing food in your mouth, your tongue pushes it into the throat (pharynx), initiating the act of swallowing. A small flap of tissue, called the epiglottis, folds over the windpipe to prevent choking, and the swallowed food (now called a bolus) passes into the esophagus.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45310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AGNI &amp; AMA </vt:lpstr>
      <vt:lpstr>निरूक्ति </vt:lpstr>
      <vt:lpstr>TYPES OF AGNI</vt:lpstr>
      <vt:lpstr>जठराग्नि  (प्रधानतम)  </vt:lpstr>
      <vt:lpstr>पाचक अग्नि महत्व </vt:lpstr>
      <vt:lpstr>PowerPoint Presentation</vt:lpstr>
      <vt:lpstr>  आहार पाक की प्रक्रिया   </vt:lpstr>
      <vt:lpstr>PowerPoint Presentation</vt:lpstr>
      <vt:lpstr>अन्नमादानकर्मा तु प्राणः कोष्ठं प्रकर्षति</vt:lpstr>
      <vt:lpstr>तद्द्वैर्भिन्नसंघातं स्नेहेन मृदुतां गतम्</vt:lpstr>
      <vt:lpstr>PowerPoint Presentation</vt:lpstr>
      <vt:lpstr>PowerPoint Presentation</vt:lpstr>
      <vt:lpstr>PowerPoint Presentation</vt:lpstr>
      <vt:lpstr>वायुस्तन्त्रयन्त्रधरः</vt:lpstr>
      <vt:lpstr>METABOLIC REGULATION BY VATA PITTA KAPHA</vt:lpstr>
      <vt:lpstr>PITTA AS A REGULATOR OF CATABOLIC PROCESS</vt:lpstr>
      <vt:lpstr>KAPHA AS A REGULATOR OF ANABOLIC APROCESS </vt:lpstr>
      <vt:lpstr>PowerPoint Presentation</vt:lpstr>
      <vt:lpstr>“पित्तं पंगु कफः पंगु पंगवो मल धातवः।  वायुना  यत्र नियन्ते तत्र गच्छन्ति मेघवत्।।”</vt:lpstr>
      <vt:lpstr>PowerPoint Presentation</vt:lpstr>
      <vt:lpstr>  AVASTHA PAKA First stage of Digestion (Madhura) :  </vt:lpstr>
      <vt:lpstr>2) Second stage of Digestion (Amla): </vt:lpstr>
      <vt:lpstr>Third stage of digestion (Katu): </vt:lpstr>
      <vt:lpstr>NISHTA PAKA</vt:lpstr>
      <vt:lpstr>BHUTAGNI</vt:lpstr>
      <vt:lpstr>PowerPoint Presentation</vt:lpstr>
      <vt:lpstr>GLUCOSE METABOLISM IN LIVER</vt:lpstr>
      <vt:lpstr>HMP PATHWAY in liver</vt:lpstr>
      <vt:lpstr>PROTEIN SYNTHESIS IN LIVER</vt:lpstr>
      <vt:lpstr>FAT METABOLISM</vt:lpstr>
      <vt:lpstr>BHUTAGNI MANDHYA  VS LIVER FAILURE</vt:lpstr>
      <vt:lpstr>BHUTAGNI FAILURE             INCOMPLETE RAS CONVERSION AND AMA</vt:lpstr>
      <vt:lpstr>धात्वाग्नि अग्नि के कार्य</vt:lpstr>
      <vt:lpstr>धातुपोषण क्रम </vt:lpstr>
      <vt:lpstr>PowerPoint Presentation</vt:lpstr>
      <vt:lpstr>PowerPoint Presentation</vt:lpstr>
      <vt:lpstr>INSULIN RESISTANCE W.S.R. DHATWAGNI MANDHYA</vt:lpstr>
      <vt:lpstr>HYPOTHYRODISM: DHATWAGNI MANDHYA</vt:lpstr>
      <vt:lpstr>THREE TYPES OF NYAYA</vt:lpstr>
      <vt:lpstr>Bio‑Availability available in biological form  Kedarakulya Nyaya</vt:lpstr>
      <vt:lpstr>SELECTIVE UPTAKE Khalekapota Nyaya</vt:lpstr>
      <vt:lpstr>BIOTRANSFORMATION - KSHEERDADHINYAYA</vt:lpstr>
      <vt:lpstr>BIO‑TRANSFORMATION</vt:lpstr>
      <vt:lpstr>EXAMPLES:</vt:lpstr>
      <vt:lpstr>Vitamin D</vt:lpstr>
      <vt:lpstr>´रोगा सर्वे अपि मन्दे अग्नौ || AH ni 12/1||</vt:lpstr>
      <vt:lpstr>PowerPoint Presentation</vt:lpstr>
      <vt:lpstr>आम परिभाषा :</vt:lpstr>
      <vt:lpstr>आम परिभाषा :</vt:lpstr>
      <vt:lpstr>PowerPoint Presentation</vt:lpstr>
      <vt:lpstr>PowerPoint Presentation</vt:lpstr>
      <vt:lpstr>विष रुप आम</vt:lpstr>
      <vt:lpstr>अजीर्ण के लक्षण </vt:lpstr>
      <vt:lpstr>PowerPoint Presentation</vt:lpstr>
      <vt:lpstr>अग्नि के कर्म </vt:lpstr>
      <vt:lpstr>PowerPoint Presentation</vt:lpstr>
      <vt:lpstr>स्वस्थ की परिभाषा </vt:lpstr>
      <vt:lpstr>आयु की परिभाषा </vt:lpstr>
      <vt:lpstr>OJASA PARIBASHA 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36</cp:revision>
  <dcterms:created xsi:type="dcterms:W3CDTF">2025-07-22T05:58:38Z</dcterms:created>
  <dcterms:modified xsi:type="dcterms:W3CDTF">2025-08-01T11:11:46Z</dcterms:modified>
</cp:coreProperties>
</file>